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59" r:id="rId6"/>
    <p:sldId id="260" r:id="rId7"/>
    <p:sldId id="261" r:id="rId8"/>
    <p:sldId id="262" r:id="rId9"/>
    <p:sldId id="276" r:id="rId10"/>
    <p:sldId id="263" r:id="rId11"/>
    <p:sldId id="264" r:id="rId12"/>
    <p:sldId id="265" r:id="rId13"/>
    <p:sldId id="266" r:id="rId14"/>
    <p:sldId id="271" r:id="rId15"/>
    <p:sldId id="268" r:id="rId16"/>
    <p:sldId id="267" r:id="rId17"/>
    <p:sldId id="269" r:id="rId18"/>
    <p:sldId id="272" r:id="rId19"/>
    <p:sldId id="270" r:id="rId20"/>
    <p:sldId id="273" r:id="rId21"/>
    <p:sldId id="274"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FC1C"/>
    <a:srgbClr val="FF66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6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FC85A28-E254-4921-A700-D47A9A58F3D7}" type="datetimeFigureOut">
              <a:rPr lang="en-US" smtClean="0"/>
              <a:pPr/>
              <a:t>1/18/2013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8DAE3ED-34AA-4E08-AD94-02BB6DBC28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85A28-E254-4921-A700-D47A9A58F3D7}"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DAE3ED-34AA-4E08-AD94-02BB6DBC28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85A28-E254-4921-A700-D47A9A58F3D7}"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DAE3ED-34AA-4E08-AD94-02BB6DBC28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FC85A28-E254-4921-A700-D47A9A58F3D7}" type="datetimeFigureOut">
              <a:rPr lang="en-US" smtClean="0"/>
              <a:pPr/>
              <a:t>1/18/2013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F8DAE3ED-34AA-4E08-AD94-02BB6DBC28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1FC85A28-E254-4921-A700-D47A9A58F3D7}" type="datetimeFigureOut">
              <a:rPr lang="en-US" smtClean="0"/>
              <a:pPr/>
              <a:t>1/18/2013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F8DAE3ED-34AA-4E08-AD94-02BB6DBC28B8}"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FC85A28-E254-4921-A700-D47A9A58F3D7}" type="datetimeFigureOut">
              <a:rPr lang="en-US" smtClean="0"/>
              <a:pPr/>
              <a:t>1/18/2013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F8DAE3ED-34AA-4E08-AD94-02BB6DBC28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FC85A28-E254-4921-A700-D47A9A58F3D7}" type="datetimeFigureOut">
              <a:rPr lang="en-US" smtClean="0"/>
              <a:pPr/>
              <a:t>1/18/2013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8DAE3ED-34AA-4E08-AD94-02BB6DBC28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C85A28-E254-4921-A700-D47A9A58F3D7}" type="datetimeFigureOut">
              <a:rPr lang="en-US" smtClean="0"/>
              <a:pPr/>
              <a:t>1/18/2013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DAE3ED-34AA-4E08-AD94-02BB6DBC28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FC85A28-E254-4921-A700-D47A9A58F3D7}" type="datetimeFigureOut">
              <a:rPr lang="en-US" smtClean="0"/>
              <a:pPr/>
              <a:t>1/18/2013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F8DAE3ED-34AA-4E08-AD94-02BB6DBC28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FC85A28-E254-4921-A700-D47A9A58F3D7}" type="datetimeFigureOut">
              <a:rPr lang="en-US" smtClean="0"/>
              <a:pPr/>
              <a:t>1/18/2013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8DAE3ED-34AA-4E08-AD94-02BB6DBC28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FC85A28-E254-4921-A700-D47A9A58F3D7}" type="datetimeFigureOut">
              <a:rPr lang="en-US" smtClean="0"/>
              <a:pPr/>
              <a:t>1/18/2013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8DAE3ED-34AA-4E08-AD94-02BB6DBC28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FC85A28-E254-4921-A700-D47A9A58F3D7}" type="datetimeFigureOut">
              <a:rPr lang="en-US" smtClean="0"/>
              <a:pPr/>
              <a:t>1/18/2013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8DAE3ED-34AA-4E08-AD94-02BB6DBC28B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cancer/lung/" TargetMode="Externa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hyperlink" Target="http://www.healthypeople.gov/2020/topicsobjectives220/overview.aspx?topicid=4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 Proposal</a:t>
            </a:r>
            <a:endParaRPr lang="en-US" dirty="0"/>
          </a:p>
        </p:txBody>
      </p:sp>
      <p:sp>
        <p:nvSpPr>
          <p:cNvPr id="3" name="Subtitle 2"/>
          <p:cNvSpPr>
            <a:spLocks noGrp="1"/>
          </p:cNvSpPr>
          <p:nvPr>
            <p:ph type="subTitle" idx="1"/>
          </p:nvPr>
        </p:nvSpPr>
        <p:spPr/>
        <p:txBody>
          <a:bodyPr/>
          <a:lstStyle/>
          <a:p>
            <a:r>
              <a:rPr lang="en-US" dirty="0" smtClean="0"/>
              <a:t>By: Sonal Muthalali</a:t>
            </a:r>
          </a:p>
          <a:p>
            <a:r>
              <a:rPr lang="en-US" dirty="0" smtClean="0"/>
              <a:t>Harsh Moolani</a:t>
            </a:r>
          </a:p>
          <a:p>
            <a:r>
              <a:rPr lang="en-US" dirty="0" smtClean="0"/>
              <a:t>Emma Fitzgerald</a:t>
            </a:r>
            <a:endParaRPr lang="en-US" dirty="0"/>
          </a:p>
        </p:txBody>
      </p:sp>
      <p:pic>
        <p:nvPicPr>
          <p:cNvPr id="1026" name="Picture 2" descr="C:\Users\mutson60\AppData\Local\Microsoft\Windows\Temporary Internet Files\Content.IE5\D0B04KGG\MC900290958[1].wmf"/>
          <p:cNvPicPr>
            <a:picLocks noChangeAspect="1" noChangeArrowheads="1"/>
          </p:cNvPicPr>
          <p:nvPr/>
        </p:nvPicPr>
        <p:blipFill>
          <a:blip r:embed="rId3" cstate="print"/>
          <a:srcRect/>
          <a:stretch>
            <a:fillRect/>
          </a:stretch>
        </p:blipFill>
        <p:spPr bwMode="auto">
          <a:xfrm>
            <a:off x="762000" y="2971800"/>
            <a:ext cx="3271837" cy="3051230"/>
          </a:xfrm>
          <a:prstGeom prst="rect">
            <a:avLst/>
          </a:prstGeom>
          <a:noFill/>
        </p:spPr>
      </p:pic>
    </p:spTree>
  </p:cSld>
  <p:clrMapOvr>
    <a:masterClrMapping/>
  </p:clrMapOvr>
  <p:transition spd="slow">
    <p:wedge/>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1</a:t>
            </a:r>
            <a:endParaRPr lang="en-US" dirty="0"/>
          </a:p>
        </p:txBody>
      </p:sp>
      <p:sp>
        <p:nvSpPr>
          <p:cNvPr id="3" name="Content Placeholder 2"/>
          <p:cNvSpPr>
            <a:spLocks noGrp="1"/>
          </p:cNvSpPr>
          <p:nvPr>
            <p:ph idx="1"/>
          </p:nvPr>
        </p:nvSpPr>
        <p:spPr/>
        <p:txBody>
          <a:bodyPr/>
          <a:lstStyle/>
          <a:p>
            <a:pPr>
              <a:buNone/>
            </a:pPr>
            <a:r>
              <a:rPr lang="en-US" sz="3200" dirty="0" smtClean="0">
                <a:solidFill>
                  <a:srgbClr val="FFFF00"/>
                </a:solidFill>
              </a:rPr>
              <a:t> Host educational meeting will:</a:t>
            </a:r>
            <a:r>
              <a:rPr lang="en-US" dirty="0" smtClean="0">
                <a:solidFill>
                  <a:srgbClr val="FFFF00"/>
                </a:solidFill>
              </a:rPr>
              <a:t> </a:t>
            </a:r>
          </a:p>
          <a:p>
            <a:r>
              <a:rPr lang="en-US" dirty="0" smtClean="0">
                <a:solidFill>
                  <a:srgbClr val="FFFF00"/>
                </a:solidFill>
              </a:rPr>
              <a:t>Provide the dangers of this fatal cancer</a:t>
            </a:r>
          </a:p>
          <a:p>
            <a:endParaRPr lang="en-US" dirty="0" smtClean="0">
              <a:solidFill>
                <a:srgbClr val="FFFF00"/>
              </a:solidFill>
            </a:endParaRPr>
          </a:p>
          <a:p>
            <a:r>
              <a:rPr lang="en-US" dirty="0" smtClean="0">
                <a:solidFill>
                  <a:srgbClr val="FFFF00"/>
                </a:solidFill>
              </a:rPr>
              <a:t>Provide ways to escape the grasp of lung cancer on the community. </a:t>
            </a:r>
          </a:p>
          <a:p>
            <a:endParaRPr lang="en-US" dirty="0" smtClean="0">
              <a:solidFill>
                <a:srgbClr val="FFFF00"/>
              </a:solidFill>
            </a:endParaRPr>
          </a:p>
          <a:p>
            <a:r>
              <a:rPr lang="en-US" dirty="0" smtClean="0">
                <a:solidFill>
                  <a:srgbClr val="FFFF00"/>
                </a:solidFill>
              </a:rPr>
              <a:t>Provide ways to live a non-smoking life.</a:t>
            </a:r>
            <a:endParaRPr lang="en-US" dirty="0">
              <a:solidFill>
                <a:srgbClr val="FFFF00"/>
              </a:solidFill>
            </a:endParaRPr>
          </a:p>
        </p:txBody>
      </p:sp>
    </p:spTree>
  </p:cSld>
  <p:clrMapOvr>
    <a:masterClrMapping/>
  </p:clrMapOvr>
  <p:transition spd="slow">
    <p:plus/>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lstStyle/>
          <a:p>
            <a:pPr algn="ctr"/>
            <a:r>
              <a:rPr lang="en-US" dirty="0" smtClean="0"/>
              <a:t>Objective 1 </a:t>
            </a:r>
            <a:endParaRPr lang="en-US" dirty="0"/>
          </a:p>
        </p:txBody>
      </p:sp>
      <p:sp>
        <p:nvSpPr>
          <p:cNvPr id="3" name="Content Placeholder 2"/>
          <p:cNvSpPr>
            <a:spLocks noGrp="1"/>
          </p:cNvSpPr>
          <p:nvPr>
            <p:ph idx="1"/>
          </p:nvPr>
        </p:nvSpPr>
        <p:spPr>
          <a:xfrm>
            <a:off x="5105400" y="2209800"/>
            <a:ext cx="3810000" cy="4289392"/>
          </a:xfrm>
        </p:spPr>
        <p:txBody>
          <a:bodyPr>
            <a:normAutofit/>
          </a:bodyPr>
          <a:lstStyle/>
          <a:p>
            <a:pPr>
              <a:buNone/>
            </a:pPr>
            <a:r>
              <a:rPr lang="en-US" sz="3200" dirty="0" smtClean="0">
                <a:solidFill>
                  <a:srgbClr val="FFFF00"/>
                </a:solidFill>
              </a:rPr>
              <a:t>   The education meeting will also:</a:t>
            </a:r>
          </a:p>
          <a:p>
            <a:r>
              <a:rPr lang="en-US" sz="3200" dirty="0" smtClean="0">
                <a:solidFill>
                  <a:srgbClr val="FFFF00"/>
                </a:solidFill>
              </a:rPr>
              <a:t>Include intelligent and knowledgeable experts in the field </a:t>
            </a:r>
          </a:p>
          <a:p>
            <a:endParaRPr lang="en-US" dirty="0" smtClean="0">
              <a:solidFill>
                <a:srgbClr val="FFFF00"/>
              </a:solidFill>
            </a:endParaRPr>
          </a:p>
          <a:p>
            <a:endParaRPr lang="en-US" dirty="0" smtClean="0">
              <a:solidFill>
                <a:srgbClr val="FFFF00"/>
              </a:solidFill>
            </a:endParaRPr>
          </a:p>
        </p:txBody>
      </p:sp>
      <p:sp>
        <p:nvSpPr>
          <p:cNvPr id="1026" name="AutoShape 2" descr="https://encrypted-tbn2.gstatic.com/images?q=tbn:ANd9GcTg4XQxdQFe_jASx4Q2n4bh9XTW2GOE7p7cR8mfRyFzxxE41-uCN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http://www.ryanspringer.com/wp-content/uploads/2012/04/Optimized-lung-cancer-doctor.jpg"/>
          <p:cNvPicPr>
            <a:picLocks noChangeAspect="1" noChangeArrowheads="1"/>
          </p:cNvPicPr>
          <p:nvPr/>
        </p:nvPicPr>
        <p:blipFill>
          <a:blip r:embed="rId3" cstate="print"/>
          <a:srcRect/>
          <a:stretch>
            <a:fillRect/>
          </a:stretch>
        </p:blipFill>
        <p:spPr bwMode="auto">
          <a:xfrm>
            <a:off x="152400" y="2438400"/>
            <a:ext cx="5035494" cy="3962400"/>
          </a:xfrm>
          <a:prstGeom prst="rect">
            <a:avLst/>
          </a:prstGeom>
          <a:noFill/>
        </p:spPr>
      </p:pic>
    </p:spTree>
  </p:cSld>
  <p:clrMapOvr>
    <a:masterClrMapping/>
  </p:clrMapOvr>
  <p:transition spd="med">
    <p:comb dir="vert"/>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2 </a:t>
            </a:r>
            <a:endParaRPr lang="en-US" dirty="0"/>
          </a:p>
        </p:txBody>
      </p:sp>
      <p:sp>
        <p:nvSpPr>
          <p:cNvPr id="3" name="Content Placeholder 2"/>
          <p:cNvSpPr>
            <a:spLocks noGrp="1"/>
          </p:cNvSpPr>
          <p:nvPr>
            <p:ph idx="1"/>
          </p:nvPr>
        </p:nvSpPr>
        <p:spPr/>
        <p:txBody>
          <a:bodyPr/>
          <a:lstStyle/>
          <a:p>
            <a:pPr>
              <a:buNone/>
            </a:pPr>
            <a:r>
              <a:rPr lang="en-US" sz="3400" dirty="0" smtClean="0">
                <a:solidFill>
                  <a:srgbClr val="FFFF00"/>
                </a:solidFill>
              </a:rPr>
              <a:t>Host a party that will:</a:t>
            </a:r>
          </a:p>
          <a:p>
            <a:endParaRPr lang="en-US" dirty="0" smtClean="0">
              <a:solidFill>
                <a:srgbClr val="FFFF00"/>
              </a:solidFill>
            </a:endParaRPr>
          </a:p>
          <a:p>
            <a:r>
              <a:rPr lang="en-US" dirty="0" smtClean="0">
                <a:solidFill>
                  <a:srgbClr val="FFFF00"/>
                </a:solidFill>
              </a:rPr>
              <a:t>Create an enjoyable atmosphere in which people able learn and have a pleasant time </a:t>
            </a:r>
          </a:p>
          <a:p>
            <a:endParaRPr lang="en-US" dirty="0" smtClean="0">
              <a:solidFill>
                <a:srgbClr val="FFFF00"/>
              </a:solidFill>
            </a:endParaRPr>
          </a:p>
          <a:p>
            <a:r>
              <a:rPr lang="en-US" dirty="0" smtClean="0">
                <a:solidFill>
                  <a:srgbClr val="FFFF00"/>
                </a:solidFill>
              </a:rPr>
              <a:t>There will be a variety of delicacies and music.  </a:t>
            </a:r>
            <a:endParaRPr lang="en-US" dirty="0">
              <a:solidFill>
                <a:srgbClr val="FFFF00"/>
              </a:solidFill>
            </a:endParaRPr>
          </a:p>
        </p:txBody>
      </p:sp>
    </p:spTree>
  </p:cSld>
  <p:clrMapOvr>
    <a:masterClrMapping/>
  </p:clrMapOvr>
  <p:transition spd="med">
    <p:cover/>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4FC1C"/>
                </a:solidFill>
              </a:rPr>
              <a:t>Objective 2 </a:t>
            </a:r>
            <a:endParaRPr lang="en-US" dirty="0">
              <a:solidFill>
                <a:srgbClr val="04FC1C"/>
              </a:solidFill>
            </a:endParaRPr>
          </a:p>
        </p:txBody>
      </p:sp>
      <p:sp>
        <p:nvSpPr>
          <p:cNvPr id="3" name="Content Placeholder 2"/>
          <p:cNvSpPr>
            <a:spLocks noGrp="1"/>
          </p:cNvSpPr>
          <p:nvPr>
            <p:ph idx="1"/>
          </p:nvPr>
        </p:nvSpPr>
        <p:spPr>
          <a:xfrm>
            <a:off x="457200" y="1882808"/>
            <a:ext cx="4267200" cy="4572000"/>
          </a:xfrm>
        </p:spPr>
        <p:txBody>
          <a:bodyPr>
            <a:normAutofit fontScale="92500" lnSpcReduction="10000"/>
          </a:bodyPr>
          <a:lstStyle/>
          <a:p>
            <a:pPr>
              <a:buNone/>
            </a:pPr>
            <a:r>
              <a:rPr lang="en-US" dirty="0" smtClean="0">
                <a:solidFill>
                  <a:srgbClr val="FFFF00"/>
                </a:solidFill>
              </a:rPr>
              <a:t>The fundraiser will: </a:t>
            </a:r>
          </a:p>
          <a:p>
            <a:endParaRPr lang="en-US" dirty="0" smtClean="0">
              <a:solidFill>
                <a:srgbClr val="FFFF00"/>
              </a:solidFill>
            </a:endParaRPr>
          </a:p>
          <a:p>
            <a:r>
              <a:rPr lang="en-US" dirty="0" smtClean="0">
                <a:solidFill>
                  <a:srgbClr val="FFFF00"/>
                </a:solidFill>
              </a:rPr>
              <a:t>Allow us to donate money to any foundation that will support our cause to help and prevent lung cancer and help aware about use of cigarettes in our community.</a:t>
            </a:r>
            <a:endParaRPr lang="en-US" dirty="0">
              <a:solidFill>
                <a:srgbClr val="FFFF00"/>
              </a:solidFill>
            </a:endParaRPr>
          </a:p>
        </p:txBody>
      </p:sp>
      <p:pic>
        <p:nvPicPr>
          <p:cNvPr id="23554" name="Picture 2" descr="http://www.tuscaloosada.com/wp-content/uploads/2012/04/money.jpg"/>
          <p:cNvPicPr>
            <a:picLocks noChangeAspect="1" noChangeArrowheads="1"/>
          </p:cNvPicPr>
          <p:nvPr/>
        </p:nvPicPr>
        <p:blipFill>
          <a:blip r:embed="rId3" cstate="print"/>
          <a:srcRect/>
          <a:stretch>
            <a:fillRect/>
          </a:stretch>
        </p:blipFill>
        <p:spPr bwMode="auto">
          <a:xfrm>
            <a:off x="5334000" y="1676400"/>
            <a:ext cx="3044825" cy="4648200"/>
          </a:xfrm>
          <a:prstGeom prst="rect">
            <a:avLst/>
          </a:prstGeom>
          <a:noFill/>
        </p:spPr>
      </p:pic>
    </p:spTree>
  </p:cSld>
  <p:clrMapOvr>
    <a:masterClrMapping/>
  </p:clrMapOvr>
  <p:transition spd="med">
    <p:push dir="r"/>
    <p:sndAc>
      <p:stSnd>
        <p:snd r:embed="rId2"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2</a:t>
            </a:r>
            <a:endParaRPr lang="en-US" dirty="0"/>
          </a:p>
        </p:txBody>
      </p:sp>
      <p:sp>
        <p:nvSpPr>
          <p:cNvPr id="3" name="Content Placeholder 2"/>
          <p:cNvSpPr>
            <a:spLocks noGrp="1"/>
          </p:cNvSpPr>
          <p:nvPr>
            <p:ph idx="1"/>
          </p:nvPr>
        </p:nvSpPr>
        <p:spPr/>
        <p:txBody>
          <a:bodyPr/>
          <a:lstStyle/>
          <a:p>
            <a:r>
              <a:rPr lang="en-US" dirty="0" smtClean="0">
                <a:solidFill>
                  <a:srgbClr val="FFFF00"/>
                </a:solidFill>
              </a:rPr>
              <a:t>In our second meeting we are able to discuss the more information and tell the people that we are able to accomplish our goal and make sure that the number of people diagnosed with lung cancer has decreased.</a:t>
            </a:r>
            <a:endParaRPr lang="en-US" dirty="0">
              <a:solidFill>
                <a:srgbClr val="FFFF00"/>
              </a:solidFill>
            </a:endParaRPr>
          </a:p>
        </p:txBody>
      </p:sp>
    </p:spTree>
  </p:cSld>
  <p:clrMapOvr>
    <a:masterClrMapping/>
  </p:clrMapOvr>
  <p:transition spd="med">
    <p:cover/>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3</a:t>
            </a:r>
            <a:endParaRPr lang="en-US" dirty="0"/>
          </a:p>
        </p:txBody>
      </p:sp>
      <p:sp>
        <p:nvSpPr>
          <p:cNvPr id="3" name="Content Placeholder 2"/>
          <p:cNvSpPr>
            <a:spLocks noGrp="1"/>
          </p:cNvSpPr>
          <p:nvPr>
            <p:ph idx="1"/>
          </p:nvPr>
        </p:nvSpPr>
        <p:spPr>
          <a:xfrm>
            <a:off x="4800600" y="1882808"/>
            <a:ext cx="3886200" cy="4572000"/>
          </a:xfrm>
        </p:spPr>
        <p:txBody>
          <a:bodyPr>
            <a:normAutofit fontScale="77500" lnSpcReduction="20000"/>
          </a:bodyPr>
          <a:lstStyle/>
          <a:p>
            <a:r>
              <a:rPr lang="en-US" dirty="0" smtClean="0">
                <a:solidFill>
                  <a:srgbClr val="FFFF00"/>
                </a:solidFill>
              </a:rPr>
              <a:t>Applicant Requirements:</a:t>
            </a:r>
          </a:p>
          <a:p>
            <a:pPr lvl="1"/>
            <a:r>
              <a:rPr lang="en-US" dirty="0" smtClean="0">
                <a:solidFill>
                  <a:srgbClr val="FFFF00"/>
                </a:solidFill>
              </a:rPr>
              <a:t>Time, Place, and Money</a:t>
            </a:r>
          </a:p>
          <a:p>
            <a:pPr lvl="1">
              <a:buNone/>
            </a:pPr>
            <a:endParaRPr lang="en-US" dirty="0" smtClean="0">
              <a:solidFill>
                <a:srgbClr val="FFFF00"/>
              </a:solidFill>
            </a:endParaRPr>
          </a:p>
          <a:p>
            <a:r>
              <a:rPr lang="en-US" dirty="0" smtClean="0">
                <a:solidFill>
                  <a:srgbClr val="FFFF00"/>
                </a:solidFill>
              </a:rPr>
              <a:t>We are going to need time to distribute our information about our cause</a:t>
            </a:r>
          </a:p>
          <a:p>
            <a:r>
              <a:rPr lang="en-US" dirty="0" smtClean="0">
                <a:solidFill>
                  <a:srgbClr val="FFFF00"/>
                </a:solidFill>
              </a:rPr>
              <a:t>Money will allow to spread our thoughts and ideas more efficiently.</a:t>
            </a:r>
            <a:endParaRPr lang="en-US" dirty="0">
              <a:solidFill>
                <a:srgbClr val="FFFF00"/>
              </a:solidFill>
            </a:endParaRPr>
          </a:p>
        </p:txBody>
      </p:sp>
      <p:pic>
        <p:nvPicPr>
          <p:cNvPr id="25602" name="Picture 2" descr="http://blogs-images.forbes.com/work-in-progress/files/2013/01/stopwatch.jpeg"/>
          <p:cNvPicPr>
            <a:picLocks noChangeAspect="1" noChangeArrowheads="1"/>
          </p:cNvPicPr>
          <p:nvPr/>
        </p:nvPicPr>
        <p:blipFill>
          <a:blip r:embed="rId3" cstate="print"/>
          <a:srcRect/>
          <a:stretch>
            <a:fillRect/>
          </a:stretch>
        </p:blipFill>
        <p:spPr bwMode="auto">
          <a:xfrm>
            <a:off x="381000" y="1752600"/>
            <a:ext cx="4389783" cy="4343400"/>
          </a:xfrm>
          <a:prstGeom prst="rect">
            <a:avLst/>
          </a:prstGeom>
          <a:noFill/>
        </p:spPr>
      </p:pic>
    </p:spTree>
  </p:cSld>
  <p:clrMapOvr>
    <a:masterClrMapping/>
  </p:clrMapOvr>
  <p:transition spd="med">
    <p:cover dir="rd"/>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3</a:t>
            </a:r>
            <a:endParaRPr lang="en-US" dirty="0"/>
          </a:p>
        </p:txBody>
      </p:sp>
      <p:sp>
        <p:nvSpPr>
          <p:cNvPr id="3" name="Content Placeholder 2"/>
          <p:cNvSpPr>
            <a:spLocks noGrp="1"/>
          </p:cNvSpPr>
          <p:nvPr>
            <p:ph idx="1"/>
          </p:nvPr>
        </p:nvSpPr>
        <p:spPr/>
        <p:txBody>
          <a:bodyPr/>
          <a:lstStyle/>
          <a:p>
            <a:r>
              <a:rPr lang="en-US" dirty="0" smtClean="0">
                <a:solidFill>
                  <a:srgbClr val="FFFF00"/>
                </a:solidFill>
              </a:rPr>
              <a:t>The contributes that will mainly help us in our cause will be the OMHS and the American Cancer Society of Owensboro.</a:t>
            </a:r>
          </a:p>
          <a:p>
            <a:r>
              <a:rPr lang="en-US" dirty="0" smtClean="0">
                <a:solidFill>
                  <a:srgbClr val="FFFF00"/>
                </a:solidFill>
              </a:rPr>
              <a:t>They will allow us with </a:t>
            </a:r>
          </a:p>
          <a:p>
            <a:pPr lvl="1"/>
            <a:r>
              <a:rPr lang="en-US" dirty="0" smtClean="0">
                <a:solidFill>
                  <a:srgbClr val="FFFF00"/>
                </a:solidFill>
              </a:rPr>
              <a:t>Assistance</a:t>
            </a:r>
          </a:p>
          <a:p>
            <a:pPr lvl="2"/>
            <a:r>
              <a:rPr lang="en-US" dirty="0" smtClean="0">
                <a:solidFill>
                  <a:srgbClr val="FFFF00"/>
                </a:solidFill>
              </a:rPr>
              <a:t>Money, food, and advisors</a:t>
            </a:r>
          </a:p>
          <a:p>
            <a:pPr lvl="1"/>
            <a:r>
              <a:rPr lang="en-US" dirty="0" smtClean="0">
                <a:solidFill>
                  <a:srgbClr val="FFFF00"/>
                </a:solidFill>
              </a:rPr>
              <a:t>Distribution</a:t>
            </a:r>
          </a:p>
          <a:p>
            <a:pPr lvl="2"/>
            <a:r>
              <a:rPr lang="en-US" dirty="0" smtClean="0">
                <a:solidFill>
                  <a:srgbClr val="FFFF00"/>
                </a:solidFill>
              </a:rPr>
              <a:t>Ideas and Information</a:t>
            </a:r>
          </a:p>
        </p:txBody>
      </p:sp>
    </p:spTree>
  </p:cSld>
  <p:clrMapOvr>
    <a:masterClrMapping/>
  </p:clrMapOvr>
  <p:transition spd="med">
    <p:circle/>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3</a:t>
            </a:r>
            <a:endParaRPr lang="en-US" dirty="0"/>
          </a:p>
        </p:txBody>
      </p:sp>
      <p:sp>
        <p:nvSpPr>
          <p:cNvPr id="3" name="Content Placeholder 2"/>
          <p:cNvSpPr>
            <a:spLocks noGrp="1"/>
          </p:cNvSpPr>
          <p:nvPr>
            <p:ph idx="1"/>
          </p:nvPr>
        </p:nvSpPr>
        <p:spPr>
          <a:xfrm>
            <a:off x="457200" y="1371600"/>
            <a:ext cx="4572000" cy="5029200"/>
          </a:xfrm>
        </p:spPr>
        <p:txBody>
          <a:bodyPr>
            <a:normAutofit fontScale="92500"/>
          </a:bodyPr>
          <a:lstStyle/>
          <a:p>
            <a:r>
              <a:rPr lang="en-US" sz="2800" dirty="0" smtClean="0">
                <a:solidFill>
                  <a:srgbClr val="FFFF00"/>
                </a:solidFill>
              </a:rPr>
              <a:t>The people of our community are responsible for spreading the word of our purpose. </a:t>
            </a:r>
          </a:p>
          <a:p>
            <a:r>
              <a:rPr lang="en-US" sz="2800" dirty="0" smtClean="0">
                <a:solidFill>
                  <a:srgbClr val="FFFF00"/>
                </a:solidFill>
              </a:rPr>
              <a:t>From our awareness party we will be able to inform the public about our aim and our results. </a:t>
            </a:r>
          </a:p>
          <a:p>
            <a:r>
              <a:rPr lang="en-US" sz="2800" dirty="0" smtClean="0">
                <a:solidFill>
                  <a:srgbClr val="FFFF00"/>
                </a:solidFill>
              </a:rPr>
              <a:t>Plus, we can tell what more we can do together. </a:t>
            </a:r>
          </a:p>
          <a:p>
            <a:endParaRPr lang="en-US" sz="2800" dirty="0">
              <a:solidFill>
                <a:srgbClr val="FFFF00"/>
              </a:solidFill>
            </a:endParaRPr>
          </a:p>
        </p:txBody>
      </p:sp>
      <p:pic>
        <p:nvPicPr>
          <p:cNvPr id="26626" name="Picture 2" descr="C:\Users\moohar65\AppData\Local\Microsoft\Windows\Temporary Internet Files\Content.IE5\DZW37ZAG\MC900382592[1].jpg"/>
          <p:cNvPicPr>
            <a:picLocks noChangeAspect="1" noChangeArrowheads="1"/>
          </p:cNvPicPr>
          <p:nvPr/>
        </p:nvPicPr>
        <p:blipFill>
          <a:blip r:embed="rId3" cstate="print"/>
          <a:srcRect/>
          <a:stretch>
            <a:fillRect/>
          </a:stretch>
        </p:blipFill>
        <p:spPr bwMode="auto">
          <a:xfrm>
            <a:off x="4876800" y="1752600"/>
            <a:ext cx="3962400" cy="4419600"/>
          </a:xfrm>
          <a:prstGeom prst="rect">
            <a:avLst/>
          </a:prstGeom>
          <a:noFill/>
        </p:spPr>
      </p:pic>
    </p:spTree>
  </p:cSld>
  <p:clrMapOvr>
    <a:masterClrMapping/>
  </p:clrMapOvr>
  <p:transition spd="slow">
    <p:blinds/>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smtClean="0"/>
              <a:t>Complete Project Details</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152400" y="838200"/>
            <a:ext cx="8839199" cy="5867400"/>
          </a:xfrm>
          <a:prstGeom prst="rect">
            <a:avLst/>
          </a:prstGeom>
          <a:noFill/>
          <a:ln w="9525">
            <a:noFill/>
            <a:miter lim="800000"/>
            <a:headEnd/>
            <a:tailEnd/>
          </a:ln>
          <a:effectLst/>
        </p:spPr>
      </p:pic>
    </p:spTree>
  </p:cSld>
  <p:clrMapOvr>
    <a:masterClrMapping/>
  </p:clrMapOvr>
  <p:transition spd="slow">
    <p:newsflash/>
    <p:sndAc>
      <p:stSnd>
        <p:snd r:embed="rId2" name="drumroll.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prwatch.org/files/images/Scantron%20Form.jpg"/>
          <p:cNvPicPr>
            <a:picLocks noChangeAspect="1" noChangeArrowheads="1"/>
          </p:cNvPicPr>
          <p:nvPr/>
        </p:nvPicPr>
        <p:blipFill>
          <a:blip r:embed="rId3" cstate="print"/>
          <a:srcRect/>
          <a:stretch>
            <a:fillRect/>
          </a:stretch>
        </p:blipFill>
        <p:spPr bwMode="auto">
          <a:xfrm>
            <a:off x="5066662" y="1905000"/>
            <a:ext cx="3696337" cy="4524376"/>
          </a:xfrm>
          <a:prstGeom prst="rect">
            <a:avLst/>
          </a:prstGeom>
          <a:noFill/>
        </p:spPr>
      </p:pic>
      <p:sp>
        <p:nvSpPr>
          <p:cNvPr id="2" name="Title 1"/>
          <p:cNvSpPr>
            <a:spLocks noGrp="1"/>
          </p:cNvSpPr>
          <p:nvPr>
            <p:ph type="title"/>
          </p:nvPr>
        </p:nvSpPr>
        <p:spPr/>
        <p:txBody>
          <a:bodyPr/>
          <a:lstStyle/>
          <a:p>
            <a:pPr algn="ctr"/>
            <a:r>
              <a:rPr lang="en-US" dirty="0" smtClean="0"/>
              <a:t>Outcomes and Evaluation</a:t>
            </a:r>
            <a:endParaRPr lang="en-US" dirty="0"/>
          </a:p>
        </p:txBody>
      </p:sp>
      <p:sp>
        <p:nvSpPr>
          <p:cNvPr id="3" name="Content Placeholder 2"/>
          <p:cNvSpPr>
            <a:spLocks noGrp="1"/>
          </p:cNvSpPr>
          <p:nvPr>
            <p:ph idx="1"/>
          </p:nvPr>
        </p:nvSpPr>
        <p:spPr>
          <a:xfrm>
            <a:off x="304800" y="1905000"/>
            <a:ext cx="4495800" cy="4495800"/>
          </a:xfrm>
        </p:spPr>
        <p:txBody>
          <a:bodyPr>
            <a:normAutofit lnSpcReduction="10000"/>
          </a:bodyPr>
          <a:lstStyle/>
          <a:p>
            <a:r>
              <a:rPr lang="en-US" dirty="0" smtClean="0">
                <a:solidFill>
                  <a:srgbClr val="FFFF00"/>
                </a:solidFill>
              </a:rPr>
              <a:t>One main thing that we are very hopeful that will be a benefit in our project is our Pre- and Post-Test which will allow us to find the progress or change in the audiences knowledge.</a:t>
            </a:r>
            <a:endParaRPr lang="en-US" dirty="0">
              <a:solidFill>
                <a:srgbClr val="FFFF00"/>
              </a:solidFill>
            </a:endParaRPr>
          </a:p>
        </p:txBody>
      </p:sp>
    </p:spTree>
  </p:cSld>
  <p:clrMapOvr>
    <a:masterClrMapping/>
  </p:clrMapOvr>
  <p:transition spd="med">
    <p:strips/>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Purpose</a:t>
            </a:r>
            <a:endParaRPr lang="en-US" dirty="0"/>
          </a:p>
        </p:txBody>
      </p:sp>
      <p:sp>
        <p:nvSpPr>
          <p:cNvPr id="3" name="Content Placeholder 2"/>
          <p:cNvSpPr>
            <a:spLocks noGrp="1"/>
          </p:cNvSpPr>
          <p:nvPr>
            <p:ph idx="1"/>
          </p:nvPr>
        </p:nvSpPr>
        <p:spPr/>
        <p:txBody>
          <a:bodyPr/>
          <a:lstStyle/>
          <a:p>
            <a:pPr algn="ctr">
              <a:buNone/>
            </a:pPr>
            <a:r>
              <a:rPr lang="en-US" dirty="0" smtClean="0">
                <a:solidFill>
                  <a:srgbClr val="FFFF00"/>
                </a:solidFill>
              </a:rPr>
              <a:t>	Our purpose is to educate at least 200 people from the community about lung cancer and the risks of smoking. The American Cancer Society and our group are combining to fight back against fatal epidemic.</a:t>
            </a:r>
            <a:endParaRPr lang="en-US" dirty="0">
              <a:solidFill>
                <a:srgbClr val="FFFF00"/>
              </a:solidFill>
            </a:endParaRP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Outcomes and Evaluations</a:t>
            </a:r>
            <a:endParaRPr lang="en-US" dirty="0"/>
          </a:p>
        </p:txBody>
      </p:sp>
      <p:sp>
        <p:nvSpPr>
          <p:cNvPr id="3" name="Content Placeholder 2"/>
          <p:cNvSpPr>
            <a:spLocks noGrp="1"/>
          </p:cNvSpPr>
          <p:nvPr>
            <p:ph idx="1"/>
          </p:nvPr>
        </p:nvSpPr>
        <p:spPr/>
        <p:txBody>
          <a:bodyPr/>
          <a:lstStyle/>
          <a:p>
            <a:r>
              <a:rPr lang="en-US" dirty="0" smtClean="0">
                <a:solidFill>
                  <a:srgbClr val="FFFF00"/>
                </a:solidFill>
              </a:rPr>
              <a:t>We want 100 people to change their mind about smoking and prevent it.</a:t>
            </a:r>
          </a:p>
          <a:p>
            <a:r>
              <a:rPr lang="en-US" dirty="0" smtClean="0">
                <a:solidFill>
                  <a:srgbClr val="FFFF00"/>
                </a:solidFill>
              </a:rPr>
              <a:t>We also want the word to spread not just in our party, but even region-wide.</a:t>
            </a:r>
          </a:p>
          <a:p>
            <a:r>
              <a:rPr lang="en-US" dirty="0" smtClean="0">
                <a:solidFill>
                  <a:srgbClr val="FFFF00"/>
                </a:solidFill>
              </a:rPr>
              <a:t>We also want to be a source of support for people who want to quit using tobacco products, but are unsure how.</a:t>
            </a:r>
          </a:p>
          <a:p>
            <a:pPr lvl="1"/>
            <a:r>
              <a:rPr lang="en-US" dirty="0" smtClean="0">
                <a:solidFill>
                  <a:srgbClr val="FFFF00"/>
                </a:solidFill>
              </a:rPr>
              <a:t>We will provide personal contact information for extra questions.</a:t>
            </a:r>
          </a:p>
        </p:txBody>
      </p:sp>
    </p:spTree>
  </p:cSld>
  <p:clrMapOvr>
    <a:masterClrMapping/>
  </p:clrMapOvr>
  <p:transition spd="med">
    <p:push dir="u"/>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Available Resources</a:t>
            </a:r>
            <a:endParaRPr lang="en-US" dirty="0"/>
          </a:p>
        </p:txBody>
      </p:sp>
      <p:pic>
        <p:nvPicPr>
          <p:cNvPr id="29698" name="Picture 2" descr="http://www.perrycommunityfoundation.org/files/per_OMHS.jpg"/>
          <p:cNvPicPr>
            <a:picLocks noChangeAspect="1" noChangeArrowheads="1"/>
          </p:cNvPicPr>
          <p:nvPr/>
        </p:nvPicPr>
        <p:blipFill>
          <a:blip r:embed="rId3" cstate="print"/>
          <a:srcRect/>
          <a:stretch>
            <a:fillRect/>
          </a:stretch>
        </p:blipFill>
        <p:spPr bwMode="auto">
          <a:xfrm>
            <a:off x="381000" y="2438400"/>
            <a:ext cx="4752718" cy="1295400"/>
          </a:xfrm>
          <a:prstGeom prst="rect">
            <a:avLst/>
          </a:prstGeom>
          <a:noFill/>
        </p:spPr>
      </p:pic>
      <p:pic>
        <p:nvPicPr>
          <p:cNvPr id="29700" name="Picture 4" descr="http://www.clemson.edu/centers-institutes/sullivan/patients/cancer/cancerlogo"/>
          <p:cNvPicPr>
            <a:picLocks noChangeAspect="1" noChangeArrowheads="1"/>
          </p:cNvPicPr>
          <p:nvPr/>
        </p:nvPicPr>
        <p:blipFill>
          <a:blip r:embed="rId4" cstate="print"/>
          <a:srcRect/>
          <a:stretch>
            <a:fillRect/>
          </a:stretch>
        </p:blipFill>
        <p:spPr bwMode="auto">
          <a:xfrm>
            <a:off x="152400" y="4114800"/>
            <a:ext cx="3733800" cy="2520316"/>
          </a:xfrm>
          <a:prstGeom prst="rect">
            <a:avLst/>
          </a:prstGeom>
          <a:noFill/>
        </p:spPr>
      </p:pic>
      <p:pic>
        <p:nvPicPr>
          <p:cNvPr id="29702" name="Picture 6" descr="Picture"/>
          <p:cNvPicPr>
            <a:picLocks noChangeAspect="1" noChangeArrowheads="1"/>
          </p:cNvPicPr>
          <p:nvPr/>
        </p:nvPicPr>
        <p:blipFill>
          <a:blip r:embed="rId5" cstate="print"/>
          <a:srcRect/>
          <a:stretch>
            <a:fillRect/>
          </a:stretch>
        </p:blipFill>
        <p:spPr bwMode="auto">
          <a:xfrm>
            <a:off x="4343400" y="5029200"/>
            <a:ext cx="4407590" cy="1550671"/>
          </a:xfrm>
          <a:prstGeom prst="rect">
            <a:avLst/>
          </a:prstGeom>
          <a:noFill/>
        </p:spPr>
      </p:pic>
      <p:pic>
        <p:nvPicPr>
          <p:cNvPr id="29704" name="Picture 8" descr="https://encrypted-tbn3.gstatic.com/images?q=tbn:ANd9GcQiiY_STF0NDXZc54sXODOEMHgU-u9HPveywCCTz1NqYc7GdKKF"/>
          <p:cNvPicPr>
            <a:picLocks noChangeAspect="1" noChangeArrowheads="1"/>
          </p:cNvPicPr>
          <p:nvPr/>
        </p:nvPicPr>
        <p:blipFill>
          <a:blip r:embed="rId6" cstate="print"/>
          <a:srcRect/>
          <a:stretch>
            <a:fillRect/>
          </a:stretch>
        </p:blipFill>
        <p:spPr bwMode="auto">
          <a:xfrm>
            <a:off x="5486400" y="2590800"/>
            <a:ext cx="3482788" cy="2000251"/>
          </a:xfrm>
          <a:prstGeom prst="rect">
            <a:avLst/>
          </a:prstGeom>
          <a:noFill/>
        </p:spPr>
      </p:pic>
    </p:spTree>
  </p:cSld>
  <p:clrMapOvr>
    <a:masterClrMapping/>
  </p:clrMapOvr>
  <p:transition spd="med">
    <p:diamond/>
    <p:sndAc>
      <p:stSnd>
        <p:snd r:embed="rId2" name="applaus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CDC. (</a:t>
            </a:r>
            <a:r>
              <a:rPr lang="en-US" dirty="0" err="1" smtClean="0">
                <a:solidFill>
                  <a:srgbClr val="FFFF00"/>
                </a:solidFill>
              </a:rPr>
              <a:t>nd</a:t>
            </a:r>
            <a:r>
              <a:rPr lang="en-US" dirty="0" smtClean="0">
                <a:solidFill>
                  <a:srgbClr val="FFFF00"/>
                </a:solidFill>
              </a:rPr>
              <a:t>). Lung Cancer. [accessed 1 January 2013]. Retrieved from </a:t>
            </a:r>
            <a:r>
              <a:rPr lang="en-US" dirty="0" smtClean="0">
                <a:solidFill>
                  <a:srgbClr val="FFFF00"/>
                </a:solidFill>
                <a:hlinkClick r:id="rId3"/>
              </a:rPr>
              <a:t>www.cdc.gov/cancer/lung/</a:t>
            </a:r>
            <a:endParaRPr lang="en-US" dirty="0" smtClean="0">
              <a:solidFill>
                <a:srgbClr val="FFFF00"/>
              </a:solidFill>
            </a:endParaRPr>
          </a:p>
          <a:p>
            <a:r>
              <a:rPr lang="en-US" dirty="0" smtClean="0">
                <a:solidFill>
                  <a:srgbClr val="FFFF00"/>
                </a:solidFill>
              </a:rPr>
              <a:t>HealthyPeople.gov. (</a:t>
            </a:r>
            <a:r>
              <a:rPr lang="en-US" dirty="0" err="1" smtClean="0">
                <a:solidFill>
                  <a:srgbClr val="FFFF00"/>
                </a:solidFill>
              </a:rPr>
              <a:t>nd</a:t>
            </a:r>
            <a:r>
              <a:rPr lang="en-US" dirty="0" smtClean="0">
                <a:solidFill>
                  <a:srgbClr val="FFFF00"/>
                </a:solidFill>
              </a:rPr>
              <a:t>). Tobacco Use. [accessed 1 </a:t>
            </a:r>
            <a:r>
              <a:rPr lang="en-US" dirty="0" err="1" smtClean="0">
                <a:solidFill>
                  <a:srgbClr val="FFFF00"/>
                </a:solidFill>
              </a:rPr>
              <a:t>Januaray</a:t>
            </a:r>
            <a:r>
              <a:rPr lang="en-US" dirty="0" smtClean="0">
                <a:solidFill>
                  <a:srgbClr val="FFFF00"/>
                </a:solidFill>
              </a:rPr>
              <a:t> 2013]. Retrieved from </a:t>
            </a:r>
            <a:r>
              <a:rPr lang="en-US" dirty="0" smtClean="0">
                <a:solidFill>
                  <a:srgbClr val="FFFF00"/>
                </a:solidFill>
                <a:hlinkClick r:id="rId4"/>
              </a:rPr>
              <a:t>www.healthypeople.gov/2020/topicsobjectives220/overview.aspx?topicid=41</a:t>
            </a:r>
            <a:r>
              <a:rPr lang="en-US" dirty="0" smtClean="0">
                <a:solidFill>
                  <a:srgbClr val="FFFF00"/>
                </a:solidFill>
              </a:rPr>
              <a:t> </a:t>
            </a:r>
          </a:p>
          <a:p>
            <a:r>
              <a:rPr lang="en-US" dirty="0" smtClean="0">
                <a:solidFill>
                  <a:srgbClr val="FFFF00"/>
                </a:solidFill>
              </a:rPr>
              <a:t>Courier-Journal.(</a:t>
            </a:r>
            <a:r>
              <a:rPr lang="en-US" dirty="0" err="1" smtClean="0">
                <a:solidFill>
                  <a:srgbClr val="FFFF00"/>
                </a:solidFill>
              </a:rPr>
              <a:t>nd</a:t>
            </a:r>
            <a:r>
              <a:rPr lang="en-US" dirty="0" smtClean="0">
                <a:solidFill>
                  <a:srgbClr val="FFFF00"/>
                </a:solidFill>
              </a:rPr>
              <a:t>). Lung Cancer Statistics. [accessed 1 January 2013]. Retrieved from: www. Courier-journal.com/graphics-lung-cancer-stats-article</a:t>
            </a:r>
          </a:p>
          <a:p>
            <a:endParaRPr lang="en-US" dirty="0"/>
          </a:p>
        </p:txBody>
      </p:sp>
    </p:spTree>
  </p:cSld>
  <p:clrMapOvr>
    <a:masterClrMapping/>
  </p:clrMapOvr>
  <p:transition spd="med">
    <p:dissolve/>
    <p:sndAc>
      <p:stSnd>
        <p:snd r:embed="rId2" name="applause.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399032"/>
          </a:xfrm>
        </p:spPr>
        <p:txBody>
          <a:bodyPr>
            <a:normAutofit/>
          </a:bodyPr>
          <a:lstStyle/>
          <a:p>
            <a:pPr algn="ctr"/>
            <a:r>
              <a:rPr lang="en-US" sz="7200" dirty="0" smtClean="0"/>
              <a:t>Any Questions?</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 of The Problem Nationally</a:t>
            </a:r>
            <a:endParaRPr lang="en-US" dirty="0"/>
          </a:p>
        </p:txBody>
      </p:sp>
      <p:sp>
        <p:nvSpPr>
          <p:cNvPr id="3" name="Content Placeholder 2"/>
          <p:cNvSpPr>
            <a:spLocks noGrp="1"/>
          </p:cNvSpPr>
          <p:nvPr>
            <p:ph idx="1"/>
          </p:nvPr>
        </p:nvSpPr>
        <p:spPr/>
        <p:txBody>
          <a:bodyPr/>
          <a:lstStyle/>
          <a:p>
            <a:r>
              <a:rPr lang="en-US" sz="2400" dirty="0" smtClean="0">
                <a:solidFill>
                  <a:srgbClr val="FFFF00"/>
                </a:solidFill>
              </a:rPr>
              <a:t>Each year, approximately 443,000 Americans die from tobacco-related illnesses (</a:t>
            </a:r>
            <a:r>
              <a:rPr lang="en-US" sz="2400" dirty="0" err="1" smtClean="0">
                <a:solidFill>
                  <a:srgbClr val="FFFF00"/>
                </a:solidFill>
              </a:rPr>
              <a:t>Healthypeople</a:t>
            </a:r>
            <a:r>
              <a:rPr lang="en-US" sz="2400" dirty="0" smtClean="0">
                <a:solidFill>
                  <a:srgbClr val="FFFF00"/>
                </a:solidFill>
              </a:rPr>
              <a:t>, 2011)</a:t>
            </a:r>
          </a:p>
          <a:p>
            <a:r>
              <a:rPr lang="en-US" sz="2400" dirty="0" smtClean="0">
                <a:solidFill>
                  <a:srgbClr val="FFFF00"/>
                </a:solidFill>
              </a:rPr>
              <a:t>Tobacco use cost the U.S. $193 billion annually in direct medical expenses (Healthypeople, 2009)</a:t>
            </a:r>
          </a:p>
          <a:p>
            <a:r>
              <a:rPr lang="en-US" sz="2400" dirty="0" smtClean="0">
                <a:solidFill>
                  <a:srgbClr val="FFFF00"/>
                </a:solidFill>
              </a:rPr>
              <a:t>More people die from lung cancer than any other cancer (CDC, 2008)</a:t>
            </a:r>
          </a:p>
          <a:p>
            <a:r>
              <a:rPr lang="en-US" sz="2400" dirty="0" smtClean="0">
                <a:solidFill>
                  <a:srgbClr val="FFFF00"/>
                </a:solidFill>
              </a:rPr>
              <a:t>In 2008, over 75% of the people diagnosed with lung cancer have died from it (CDC)</a:t>
            </a:r>
          </a:p>
        </p:txBody>
      </p:sp>
    </p:spTree>
  </p:cSld>
  <p:clrMapOvr>
    <a:masterClrMapping/>
  </p:clrMapOvr>
  <p:transition spd="med">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 of The Problem </a:t>
            </a:r>
            <a:br>
              <a:rPr lang="en-US" dirty="0" smtClean="0"/>
            </a:br>
            <a:r>
              <a:rPr lang="en-US" dirty="0" smtClean="0"/>
              <a:t>Regional </a:t>
            </a:r>
            <a:endParaRPr lang="en-US" dirty="0"/>
          </a:p>
        </p:txBody>
      </p:sp>
      <p:sp>
        <p:nvSpPr>
          <p:cNvPr id="3" name="Content Placeholder 2"/>
          <p:cNvSpPr>
            <a:spLocks noGrp="1"/>
          </p:cNvSpPr>
          <p:nvPr>
            <p:ph idx="1"/>
          </p:nvPr>
        </p:nvSpPr>
        <p:spPr/>
        <p:txBody>
          <a:bodyPr/>
          <a:lstStyle/>
          <a:p>
            <a:r>
              <a:rPr lang="en-US" dirty="0" smtClean="0">
                <a:solidFill>
                  <a:srgbClr val="FFFF00"/>
                </a:solidFill>
              </a:rPr>
              <a:t>Kentucky contains the highest lung cancer death rate in the U.S.A. (Courier-Journal, </a:t>
            </a:r>
            <a:r>
              <a:rPr lang="en-US" dirty="0" err="1" smtClean="0">
                <a:solidFill>
                  <a:srgbClr val="FFFF00"/>
                </a:solidFill>
              </a:rPr>
              <a:t>nd</a:t>
            </a:r>
            <a:r>
              <a:rPr lang="en-US" dirty="0" smtClean="0">
                <a:solidFill>
                  <a:srgbClr val="FFFF00"/>
                </a:solidFill>
              </a:rPr>
              <a:t>) </a:t>
            </a:r>
          </a:p>
          <a:p>
            <a:endParaRPr lang="en-US" dirty="0" smtClean="0">
              <a:solidFill>
                <a:srgbClr val="FFFF00"/>
              </a:solidFill>
            </a:endParaRPr>
          </a:p>
          <a:p>
            <a:r>
              <a:rPr lang="en-US" dirty="0" smtClean="0">
                <a:solidFill>
                  <a:srgbClr val="FFFF00"/>
                </a:solidFill>
              </a:rPr>
              <a:t> Kentucky’s lung cancer rate is increasing by 3% annually. (Courier-Journal, </a:t>
            </a:r>
            <a:r>
              <a:rPr lang="en-US" dirty="0" err="1" smtClean="0">
                <a:solidFill>
                  <a:srgbClr val="FFFF00"/>
                </a:solidFill>
              </a:rPr>
              <a:t>nd</a:t>
            </a:r>
            <a:r>
              <a:rPr lang="en-US" dirty="0" smtClean="0">
                <a:solidFill>
                  <a:srgbClr val="FFFF00"/>
                </a:solidFill>
              </a:rPr>
              <a:t>)  </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Need</a:t>
            </a:r>
            <a:endParaRPr lang="en-US" dirty="0"/>
          </a:p>
        </p:txBody>
      </p:sp>
      <p:sp>
        <p:nvSpPr>
          <p:cNvPr id="3" name="Content Placeholder 2"/>
          <p:cNvSpPr>
            <a:spLocks noGrp="1"/>
          </p:cNvSpPr>
          <p:nvPr>
            <p:ph idx="1"/>
          </p:nvPr>
        </p:nvSpPr>
        <p:spPr/>
        <p:txBody>
          <a:bodyPr/>
          <a:lstStyle/>
          <a:p>
            <a:r>
              <a:rPr lang="en-US" dirty="0" smtClean="0">
                <a:solidFill>
                  <a:srgbClr val="FFFF00"/>
                </a:solidFill>
              </a:rPr>
              <a:t>To many people are dying from this fatal disease that can be avoided with your help.</a:t>
            </a:r>
          </a:p>
          <a:p>
            <a:r>
              <a:rPr lang="en-US" dirty="0" smtClean="0">
                <a:solidFill>
                  <a:srgbClr val="FFFF00"/>
                </a:solidFill>
              </a:rPr>
              <a:t>We want them to change their living style, but without tobacco products of any kind.</a:t>
            </a:r>
            <a:endParaRPr lang="en-US" dirty="0">
              <a:solidFill>
                <a:srgbClr val="FFFF00"/>
              </a:solidFill>
            </a:endParaRPr>
          </a:p>
        </p:txBody>
      </p:sp>
    </p:spTree>
  </p:cSld>
  <p:clrMapOvr>
    <a:masterClrMapping/>
  </p:clrMapOvr>
  <p:transition spd="slow">
    <p:strips dir="r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Proposed Solution </a:t>
            </a:r>
            <a:endParaRPr lang="en-US" dirty="0"/>
          </a:p>
        </p:txBody>
      </p:sp>
      <p:sp>
        <p:nvSpPr>
          <p:cNvPr id="3" name="Content Placeholder 2"/>
          <p:cNvSpPr>
            <a:spLocks noGrp="1"/>
          </p:cNvSpPr>
          <p:nvPr>
            <p:ph idx="1"/>
          </p:nvPr>
        </p:nvSpPr>
        <p:spPr>
          <a:xfrm>
            <a:off x="457200" y="1882808"/>
            <a:ext cx="4572000" cy="4572000"/>
          </a:xfrm>
        </p:spPr>
        <p:txBody>
          <a:bodyPr>
            <a:normAutofit/>
          </a:bodyPr>
          <a:lstStyle/>
          <a:p>
            <a:endParaRPr lang="en-US" sz="4000" dirty="0" smtClean="0">
              <a:solidFill>
                <a:srgbClr val="FF0000"/>
              </a:solidFill>
            </a:endParaRPr>
          </a:p>
          <a:p>
            <a:r>
              <a:rPr lang="en-US" sz="4000" dirty="0" smtClean="0">
                <a:solidFill>
                  <a:srgbClr val="FF0000"/>
                </a:solidFill>
              </a:rPr>
              <a:t> </a:t>
            </a:r>
            <a:r>
              <a:rPr lang="en-US" sz="4000" dirty="0" smtClean="0">
                <a:solidFill>
                  <a:srgbClr val="FFFF00"/>
                </a:solidFill>
              </a:rPr>
              <a:t>Our solution is to host a educational party. </a:t>
            </a:r>
          </a:p>
          <a:p>
            <a:pPr>
              <a:buNone/>
            </a:pPr>
            <a:endParaRPr lang="en-US" dirty="0">
              <a:solidFill>
                <a:srgbClr val="FF0000"/>
              </a:solidFill>
            </a:endParaRPr>
          </a:p>
        </p:txBody>
      </p:sp>
      <p:pic>
        <p:nvPicPr>
          <p:cNvPr id="1026" name="Picture 2" descr="https://encrypted-tbn0.gstatic.com/images?q=tbn:ANd9GcSpw_Cm9Mrt9iODe1_52ffCQbIRWKr6NJM2wy9iMz-VTuTzAgwrlA"/>
          <p:cNvPicPr>
            <a:picLocks noChangeAspect="1" noChangeArrowheads="1"/>
          </p:cNvPicPr>
          <p:nvPr/>
        </p:nvPicPr>
        <p:blipFill>
          <a:blip r:embed="rId3" cstate="print"/>
          <a:srcRect/>
          <a:stretch>
            <a:fillRect/>
          </a:stretch>
        </p:blipFill>
        <p:spPr bwMode="auto">
          <a:xfrm>
            <a:off x="5715000" y="1828800"/>
            <a:ext cx="2286000" cy="4303062"/>
          </a:xfrm>
          <a:prstGeom prst="rect">
            <a:avLst/>
          </a:prstGeom>
          <a:noFill/>
        </p:spPr>
      </p:pic>
    </p:spTree>
  </p:cSld>
  <p:clrMapOvr>
    <a:masterClrMapping/>
  </p:clrMapOvr>
  <p:transition spd="slow">
    <p:newsflash/>
    <p:sndAc>
      <p:stSnd>
        <p:snd r:embed="rId2" name="applaus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Goals</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FF00"/>
                </a:solidFill>
              </a:rPr>
              <a:t>Our goal is to help and improve the general welfare of the people by decreasing the usage of smoking and </a:t>
            </a:r>
          </a:p>
          <a:p>
            <a:r>
              <a:rPr lang="en-US" sz="3600" dirty="0" smtClean="0">
                <a:solidFill>
                  <a:srgbClr val="FFFF00"/>
                </a:solidFill>
              </a:rPr>
              <a:t>inform people about the dangers of lung cancer and tobacco use.</a:t>
            </a:r>
            <a:endParaRPr lang="en-US" sz="3600" dirty="0">
              <a:solidFill>
                <a:srgbClr val="FFFF00"/>
              </a:solidFill>
            </a:endParaRPr>
          </a:p>
        </p:txBody>
      </p:sp>
    </p:spTree>
  </p:cSld>
  <p:clrMapOvr>
    <a:masterClrMapping/>
  </p:clrMapOvr>
  <p:transition spd="slow">
    <p:randomBar dir="vert"/>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smtClean="0"/>
              <a:t>Project Summary</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152400" y="838200"/>
            <a:ext cx="8839199" cy="5867400"/>
          </a:xfrm>
          <a:prstGeom prst="rect">
            <a:avLst/>
          </a:prstGeom>
          <a:noFill/>
          <a:ln w="9525">
            <a:noFill/>
            <a:miter lim="800000"/>
            <a:headEnd/>
            <a:tailEnd/>
          </a:ln>
          <a:effectLst/>
        </p:spPr>
      </p:pic>
    </p:spTree>
  </p:cSld>
  <p:clrMapOvr>
    <a:masterClrMapping/>
  </p:clrMapOvr>
  <p:transition spd="med">
    <p:cover dir="lu"/>
    <p:sndAc>
      <p:stSnd>
        <p:snd r:embed="rId2" name="applaus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smtClean="0">
                <a:solidFill>
                  <a:srgbClr val="FFFF00"/>
                </a:solidFill>
              </a:rPr>
              <a:t>Objective 1: Host an education meeting- where is it, how many people?</a:t>
            </a:r>
          </a:p>
          <a:p>
            <a:endParaRPr lang="en-US" dirty="0" smtClean="0">
              <a:solidFill>
                <a:srgbClr val="FFFF00"/>
              </a:solidFill>
            </a:endParaRPr>
          </a:p>
          <a:p>
            <a:r>
              <a:rPr lang="en-US" dirty="0" smtClean="0">
                <a:solidFill>
                  <a:srgbClr val="FFFF00"/>
                </a:solidFill>
              </a:rPr>
              <a:t>Objective 2: Host a fundraising party- what is it, what will be there?</a:t>
            </a:r>
          </a:p>
          <a:p>
            <a:endParaRPr lang="en-US" dirty="0" smtClean="0">
              <a:solidFill>
                <a:srgbClr val="FFFF00"/>
              </a:solidFill>
            </a:endParaRPr>
          </a:p>
          <a:p>
            <a:r>
              <a:rPr lang="en-US" dirty="0" smtClean="0">
                <a:solidFill>
                  <a:srgbClr val="FFFF00"/>
                </a:solidFill>
              </a:rPr>
              <a:t>Objective 3: Spread the word- how we plan to spread it?</a:t>
            </a:r>
            <a:endParaRPr lang="en-US"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2008</TotalTime>
  <Words>708</Words>
  <Application>Microsoft Office PowerPoint</Application>
  <PresentationFormat>On-screen Show (4:3)</PresentationFormat>
  <Paragraphs>84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Verve</vt:lpstr>
      <vt:lpstr>Grant Proposal</vt:lpstr>
      <vt:lpstr>     Purpose</vt:lpstr>
      <vt:lpstr>Evidence of The Problem Nationally</vt:lpstr>
      <vt:lpstr>Evidence of The Problem  Regional </vt:lpstr>
      <vt:lpstr>The Need</vt:lpstr>
      <vt:lpstr>Proposed Solution </vt:lpstr>
      <vt:lpstr>Our Goals</vt:lpstr>
      <vt:lpstr>Project Summary</vt:lpstr>
      <vt:lpstr>Objectives</vt:lpstr>
      <vt:lpstr>Objective 1</vt:lpstr>
      <vt:lpstr>Objective 1 </vt:lpstr>
      <vt:lpstr>Objective 2 </vt:lpstr>
      <vt:lpstr>Objective 2 </vt:lpstr>
      <vt:lpstr>Objective 2</vt:lpstr>
      <vt:lpstr>Objective 3</vt:lpstr>
      <vt:lpstr>Objective 3</vt:lpstr>
      <vt:lpstr>Objective 3</vt:lpstr>
      <vt:lpstr>Complete Project Details</vt:lpstr>
      <vt:lpstr>Outcomes and Evaluation</vt:lpstr>
      <vt:lpstr>Outcomes and Evaluations</vt:lpstr>
      <vt:lpstr>Available Resources</vt:lpstr>
      <vt:lpstr>Resources </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Proposal</dc:title>
  <dc:creator>User</dc:creator>
  <cp:lastModifiedBy>AC111</cp:lastModifiedBy>
  <cp:revision>47</cp:revision>
  <dcterms:created xsi:type="dcterms:W3CDTF">2013-01-06T00:26:21Z</dcterms:created>
  <dcterms:modified xsi:type="dcterms:W3CDTF">2013-01-18T20:10:05Z</dcterms:modified>
</cp:coreProperties>
</file>