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sldIdLst>
    <p:sldId id="256" r:id="rId2"/>
    <p:sldId id="273" r:id="rId3"/>
    <p:sldId id="257" r:id="rId4"/>
    <p:sldId id="258" r:id="rId5"/>
    <p:sldId id="262" r:id="rId6"/>
    <p:sldId id="268" r:id="rId7"/>
    <p:sldId id="269" r:id="rId8"/>
    <p:sldId id="270" r:id="rId9"/>
    <p:sldId id="260" r:id="rId10"/>
    <p:sldId id="272" r:id="rId11"/>
    <p:sldId id="265" r:id="rId12"/>
    <p:sldId id="266" r:id="rId13"/>
    <p:sldId id="267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23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3/6/14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3/6/14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CE38E4D-051A-41E1-86A4-E56916468FD0}" type="datetimeFigureOut">
              <a:rPr lang="en-US" smtClean="0"/>
              <a:t>3/6/14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CE38E4D-051A-41E1-86A4-E56916468FD0}" type="datetimeFigureOut">
              <a:rPr lang="en-US" smtClean="0"/>
              <a:t>3/6/14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3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9064" y="2008125"/>
            <a:ext cx="6480048" cy="230124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Child Abuse Fundraiser Potluck</a:t>
            </a:r>
            <a:br>
              <a:rPr lang="en-US" dirty="0" smtClean="0">
                <a:solidFill>
                  <a:srgbClr val="FFFFFF"/>
                </a:solidFill>
              </a:rPr>
            </a:br>
            <a:r>
              <a:rPr lang="en-US" dirty="0" smtClean="0">
                <a:solidFill>
                  <a:srgbClr val="FFFFFF"/>
                </a:solidFill>
              </a:rPr>
              <a:t>Changing the past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9064" y="3998363"/>
            <a:ext cx="8307387" cy="2440329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solidFill>
                  <a:srgbClr val="FFFFFF"/>
                </a:solidFill>
              </a:rPr>
              <a:t>Alek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sz="2400" dirty="0" err="1" smtClean="0">
                <a:solidFill>
                  <a:srgbClr val="FFFFFF"/>
                </a:solidFill>
              </a:rPr>
              <a:t>Blandford</a:t>
            </a:r>
            <a:endParaRPr lang="en-US" sz="2400" dirty="0" smtClean="0">
              <a:solidFill>
                <a:srgbClr val="FFFFFF"/>
              </a:solidFill>
            </a:endParaRPr>
          </a:p>
          <a:p>
            <a:r>
              <a:rPr lang="en-US" sz="2400" dirty="0" smtClean="0">
                <a:solidFill>
                  <a:srgbClr val="FFFFFF"/>
                </a:solidFill>
              </a:rPr>
              <a:t> Ben Duncan</a:t>
            </a:r>
          </a:p>
          <a:p>
            <a:r>
              <a:rPr lang="en-US" sz="2400" dirty="0" smtClean="0">
                <a:solidFill>
                  <a:srgbClr val="FFFFFF"/>
                </a:solidFill>
              </a:rPr>
              <a:t>Marie </a:t>
            </a:r>
            <a:r>
              <a:rPr lang="en-US" sz="2400" dirty="0" err="1" smtClean="0">
                <a:solidFill>
                  <a:srgbClr val="FFFFFF"/>
                </a:solidFill>
              </a:rPr>
              <a:t>McClary</a:t>
            </a:r>
            <a:endParaRPr lang="en-US" sz="2400" dirty="0" smtClean="0">
              <a:solidFill>
                <a:srgbClr val="FFFFFF"/>
              </a:solidFill>
            </a:endParaRPr>
          </a:p>
          <a:p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sz="2400" dirty="0">
                <a:solidFill>
                  <a:srgbClr val="FFFFFF"/>
                </a:solidFill>
              </a:rPr>
              <a:t>K</a:t>
            </a:r>
            <a:r>
              <a:rPr lang="en-US" sz="2400" dirty="0" smtClean="0">
                <a:solidFill>
                  <a:srgbClr val="FFFFFF"/>
                </a:solidFill>
              </a:rPr>
              <a:t>anyon </a:t>
            </a:r>
            <a:r>
              <a:rPr lang="en-US" sz="2400" dirty="0">
                <a:solidFill>
                  <a:srgbClr val="FFFFFF"/>
                </a:solidFill>
              </a:rPr>
              <a:t>T</a:t>
            </a:r>
            <a:r>
              <a:rPr lang="en-US" sz="2400" dirty="0" smtClean="0">
                <a:solidFill>
                  <a:srgbClr val="FFFFFF"/>
                </a:solidFill>
              </a:rPr>
              <a:t>app</a:t>
            </a:r>
            <a:endParaRPr lang="en-US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345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Timeline</a:t>
            </a:r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4084324"/>
              </p:ext>
            </p:extLst>
          </p:nvPr>
        </p:nvGraphicFramePr>
        <p:xfrm>
          <a:off x="457200" y="1600198"/>
          <a:ext cx="7467600" cy="4407105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733800"/>
                <a:gridCol w="3733800"/>
              </a:tblGrid>
              <a:tr h="1472033">
                <a:tc>
                  <a:txBody>
                    <a:bodyPr/>
                    <a:lstStyle/>
                    <a:p>
                      <a:r>
                        <a:rPr lang="en-US" b="0" dirty="0" smtClean="0"/>
                        <a:t>March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Schedule the dinner and get all the needed materials.</a:t>
                      </a:r>
                      <a:endParaRPr lang="en-US" b="0" dirty="0"/>
                    </a:p>
                  </a:txBody>
                  <a:tcPr/>
                </a:tc>
              </a:tr>
              <a:tr h="1472033">
                <a:tc>
                  <a:txBody>
                    <a:bodyPr/>
                    <a:lstStyle/>
                    <a:p>
                      <a:r>
                        <a:rPr lang="en-US" dirty="0" smtClean="0"/>
                        <a:t>April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Spread the word of the dinner and sell tickets.</a:t>
                      </a:r>
                      <a:endParaRPr lang="en-US" dirty="0"/>
                    </a:p>
                  </a:txBody>
                  <a:tcPr/>
                </a:tc>
              </a:tr>
              <a:tr h="852845">
                <a:tc>
                  <a:txBody>
                    <a:bodyPr/>
                    <a:lstStyle/>
                    <a:p>
                      <a:r>
                        <a:rPr lang="en-US" dirty="0" smtClean="0"/>
                        <a:t>May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Set the dinner up and have the fundraiser. Take</a:t>
                      </a:r>
                      <a:r>
                        <a:rPr lang="en-US" baseline="0" dirty="0" smtClean="0"/>
                        <a:t> the money made form the fundraiser and give it to St. </a:t>
                      </a:r>
                      <a:r>
                        <a:rPr lang="en-US" baseline="0" dirty="0" smtClean="0"/>
                        <a:t>Joseph’s </a:t>
                      </a:r>
                      <a:r>
                        <a:rPr lang="en-US" baseline="0" dirty="0" smtClean="0"/>
                        <a:t>Peace Mission for Children.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34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ertical Title 4"/>
          <p:cNvSpPr>
            <a:spLocks noGrp="1"/>
          </p:cNvSpPr>
          <p:nvPr>
            <p:ph type="title" orient="vert"/>
          </p:nvPr>
        </p:nvSpPr>
        <p:spPr>
          <a:xfrm rot="16200000">
            <a:off x="3949810" y="-2203571"/>
            <a:ext cx="1447800" cy="7561291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Roles and Responsibilities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93065" y="2300976"/>
            <a:ext cx="72636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3064" y="2051295"/>
            <a:ext cx="7263602" cy="3970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</a:rPr>
              <a:t>All PBS and HBS students will be given jobs prior to the event and at the event whether it is </a:t>
            </a:r>
          </a:p>
          <a:p>
            <a:pPr marL="800100" lvl="1" indent="-342900">
              <a:lnSpc>
                <a:spcPct val="150000"/>
              </a:lnSpc>
              <a:buFont typeface="Wingdings" charset="2"/>
              <a:buChar char="§"/>
            </a:pPr>
            <a:r>
              <a:rPr lang="en-US" sz="2400" dirty="0" smtClean="0">
                <a:solidFill>
                  <a:srgbClr val="FFFFFF"/>
                </a:solidFill>
              </a:rPr>
              <a:t>Cooking and bringing food to the event</a:t>
            </a:r>
          </a:p>
          <a:p>
            <a:pPr marL="800100" lvl="1" indent="-342900">
              <a:lnSpc>
                <a:spcPct val="150000"/>
              </a:lnSpc>
              <a:buFont typeface="Wingdings" charset="2"/>
              <a:buChar char="§"/>
            </a:pPr>
            <a:r>
              <a:rPr lang="en-US" sz="2400" dirty="0" smtClean="0">
                <a:solidFill>
                  <a:srgbClr val="FFFFFF"/>
                </a:solidFill>
              </a:rPr>
              <a:t>Spreading the word and selling tickets for the event to friends, family, etc.</a:t>
            </a:r>
          </a:p>
          <a:p>
            <a:pPr marL="800100" lvl="1" indent="-342900">
              <a:lnSpc>
                <a:spcPct val="150000"/>
              </a:lnSpc>
              <a:buFont typeface="Wingdings" charset="2"/>
              <a:buChar char="§"/>
            </a:pPr>
            <a:r>
              <a:rPr lang="en-US" sz="2400" dirty="0" smtClean="0">
                <a:solidFill>
                  <a:srgbClr val="FFFFFF"/>
                </a:solidFill>
              </a:rPr>
              <a:t>Talking to the guests at the event </a:t>
            </a:r>
          </a:p>
          <a:p>
            <a:pPr marL="800100" lvl="1" indent="-342900">
              <a:lnSpc>
                <a:spcPct val="150000"/>
              </a:lnSpc>
              <a:buFont typeface="Wingdings" charset="2"/>
              <a:buChar char="§"/>
            </a:pPr>
            <a:r>
              <a:rPr lang="en-US" sz="2400" dirty="0" smtClean="0">
                <a:solidFill>
                  <a:srgbClr val="FFFFFF"/>
                </a:solidFill>
              </a:rPr>
              <a:t>Taking donations from guests at the event</a:t>
            </a:r>
          </a:p>
          <a:p>
            <a:pPr marL="800100" lvl="1" indent="-342900">
              <a:buFont typeface="Wingdings" charset="2"/>
              <a:buChar char="§"/>
            </a:pPr>
            <a:endParaRPr lang="en-US" sz="24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7260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Funders and Partners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5926" y="1993900"/>
            <a:ext cx="37622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</a:rPr>
              <a:t>Owensboro Health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</a:rPr>
              <a:t>Mini-grant </a:t>
            </a:r>
          </a:p>
          <a:p>
            <a:pPr marL="1257300" lvl="2" indent="-342900"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</a:rPr>
              <a:t>$1,000</a:t>
            </a:r>
            <a:endParaRPr lang="en-US" sz="2400" dirty="0">
              <a:solidFill>
                <a:srgbClr val="FFFFFF"/>
              </a:solidFill>
            </a:endParaRPr>
          </a:p>
          <a:p>
            <a:pPr marL="1257300" lvl="2" indent="-342900">
              <a:buFont typeface="Arial"/>
              <a:buChar char="•"/>
            </a:pPr>
            <a:endParaRPr lang="en-US" sz="2400" dirty="0">
              <a:solidFill>
                <a:srgbClr val="FFFFFF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</a:rPr>
              <a:t>St. Joseph’s Peace Mission for Children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2210" y="1593495"/>
            <a:ext cx="2708729" cy="2708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977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Budget</a:t>
            </a:r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807846"/>
              </p:ext>
            </p:extLst>
          </p:nvPr>
        </p:nvGraphicFramePr>
        <p:xfrm>
          <a:off x="457200" y="1726281"/>
          <a:ext cx="8181600" cy="46629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Document" r:id="rId3" imgW="6096000" imgH="2044700" progId="Word.Document.12">
                  <p:embed/>
                </p:oleObj>
              </mc:Choice>
              <mc:Fallback>
                <p:oleObj name="Document" r:id="rId3" imgW="6096000" imgH="20447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1726281"/>
                        <a:ext cx="8181600" cy="46629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258970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Conclusions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944548"/>
            <a:ext cx="7958208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</a:rPr>
              <a:t>We will be having a fundraiser dinner to raise donations for St. Joseph’s Peace Mission for Children and educate the people of Daviess County about child abuse.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</a:rPr>
              <a:t>The Goal: The </a:t>
            </a:r>
            <a:r>
              <a:rPr lang="en-US" sz="2400" dirty="0">
                <a:solidFill>
                  <a:srgbClr val="FFFFFF"/>
                </a:solidFill>
              </a:rPr>
              <a:t>goal of our event is to raise $2,000 to donate to St. Joseph’s Peace Mission for Children and further educate the people of Daviess County about child </a:t>
            </a:r>
            <a:r>
              <a:rPr lang="en-US" sz="2400" dirty="0" smtClean="0">
                <a:solidFill>
                  <a:srgbClr val="FFFFFF"/>
                </a:solidFill>
              </a:rPr>
              <a:t>abuse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</a:rPr>
              <a:t>Money Required: $627</a:t>
            </a:r>
            <a:endParaRPr lang="en-US" sz="2400" dirty="0">
              <a:solidFill>
                <a:srgbClr val="FFFFFF"/>
              </a:solidFill>
            </a:endParaRPr>
          </a:p>
          <a:p>
            <a:pPr marL="342900" indent="-342900">
              <a:buFont typeface="Arial"/>
              <a:buChar char="•"/>
            </a:pPr>
            <a:endParaRPr lang="en-US" sz="2400" dirty="0" smtClean="0">
              <a:solidFill>
                <a:srgbClr val="FFFFFF"/>
              </a:solidFill>
            </a:endParaRPr>
          </a:p>
          <a:p>
            <a:endParaRPr lang="en-US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607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The Need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We need to educate the people of Daviess County about child abuse, so that we can possibly lower the abuse rates in Kentucky. 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These are the recorded child abuse  incidents that happened in 2012</a:t>
            </a:r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5272010"/>
              </p:ext>
            </p:extLst>
          </p:nvPr>
        </p:nvGraphicFramePr>
        <p:xfrm>
          <a:off x="849240" y="4937443"/>
          <a:ext cx="6692204" cy="118872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673051"/>
                <a:gridCol w="1673051"/>
                <a:gridCol w="1673051"/>
                <a:gridCol w="167305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Sexual Abuse </a:t>
                      </a:r>
                    </a:p>
                    <a:p>
                      <a:r>
                        <a:rPr lang="en-US" sz="2400" dirty="0" smtClean="0"/>
                        <a:t>26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Physical </a:t>
                      </a:r>
                    </a:p>
                    <a:p>
                      <a:r>
                        <a:rPr lang="en-US" sz="2400" dirty="0" smtClean="0"/>
                        <a:t>Abuse</a:t>
                      </a:r>
                    </a:p>
                    <a:p>
                      <a:r>
                        <a:rPr lang="en-US" sz="2400" dirty="0" smtClean="0"/>
                        <a:t>68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Neglect</a:t>
                      </a:r>
                    </a:p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545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Emotional</a:t>
                      </a:r>
                    </a:p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1359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rgbClr val="FFFFFF"/>
                </a:solidFill>
              </a:rPr>
              <a:t>Statistics</a:t>
            </a:r>
            <a:endParaRPr lang="en-US" sz="4400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987448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FFFFFF"/>
                </a:solidFill>
              </a:rPr>
              <a:t>In 2013, there were 214 cases of child abuse/neglect reported in Daviess County,</a:t>
            </a:r>
          </a:p>
          <a:p>
            <a:r>
              <a:rPr lang="en-US" dirty="0">
                <a:solidFill>
                  <a:srgbClr val="FFFFFF"/>
                </a:solidFill>
              </a:rPr>
              <a:t>At least 30 children were killed by abuse or neglect in 2013 in Daviess County alone</a:t>
            </a:r>
          </a:p>
          <a:p>
            <a:r>
              <a:rPr lang="en-US" dirty="0">
                <a:solidFill>
                  <a:srgbClr val="FFFFFF"/>
                </a:solidFill>
              </a:rPr>
              <a:t>Kentucky has been proven to be the state with the highest amount of child abuse/neglect since </a:t>
            </a:r>
            <a:r>
              <a:rPr lang="en-US" dirty="0" smtClean="0">
                <a:solidFill>
                  <a:srgbClr val="FFFFFF"/>
                </a:solidFill>
              </a:rPr>
              <a:t>2011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Since 2007 on average there have been more than 4 out of every 100,000 children die every year from being neglected or abused in Kentucky (MacDonald, 2014).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508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16859" y="551490"/>
            <a:ext cx="3697941" cy="1162050"/>
          </a:xfrm>
        </p:spPr>
        <p:txBody>
          <a:bodyPr/>
          <a:lstStyle/>
          <a:p>
            <a:r>
              <a:rPr lang="en-US" sz="4400" dirty="0" smtClean="0">
                <a:solidFill>
                  <a:srgbClr val="FFFFFF"/>
                </a:solidFill>
              </a:rPr>
              <a:t>Purpose</a:t>
            </a:r>
            <a:endParaRPr lang="en-US" sz="4400" dirty="0">
              <a:solidFill>
                <a:srgbClr val="FFFFFF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>
          <a:xfrm>
            <a:off x="416859" y="637960"/>
            <a:ext cx="3929394" cy="453962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</a:rPr>
              <a:t>Raising money for St. Joseph’s Mission through a charity dinner held on the Wendell Foster campus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</a:rPr>
              <a:t>Money will be collected using ticket sales and donations given throughout the night</a:t>
            </a:r>
            <a:endParaRPr lang="en-US" sz="2400" dirty="0">
              <a:solidFill>
                <a:srgbClr val="FFFFFF"/>
              </a:solidFill>
            </a:endParaRPr>
          </a:p>
        </p:txBody>
      </p:sp>
      <p:pic>
        <p:nvPicPr>
          <p:cNvPr id="2" name="Picture 1" descr="HandblueCrea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9438" y="2029221"/>
            <a:ext cx="3003208" cy="2909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492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Project Summary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We will hold a charity dinner at Wendell Foster’s campus. Tickets for the event will be sold for $15 each and there will be donation bins for extra money to be given by the guests.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We will have a couple of the willing children and workers to come up and speak to the guest and explain the importance of the donations given.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244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Project Summary Continued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Throughout the diner we will draw tickets out of a bucket and the person with the ticket number called will win a prize (paintings). This will be used to keep the guest entertained and it is a good way to draw people into coming. 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075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Objective 1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Objective 1: </a:t>
            </a:r>
          </a:p>
          <a:p>
            <a:pPr lvl="1">
              <a:buFont typeface="Wingdings" charset="2"/>
              <a:buChar char="§"/>
            </a:pPr>
            <a:r>
              <a:rPr lang="en-US" dirty="0" smtClean="0">
                <a:solidFill>
                  <a:srgbClr val="FFFFFF"/>
                </a:solidFill>
              </a:rPr>
              <a:t>Raising money to donate to St. Joseph’s Peace Mission for Children</a:t>
            </a:r>
          </a:p>
          <a:p>
            <a:pPr lvl="2"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</a:rPr>
              <a:t>We have contacted  Wendell Foster’s Center, so that we will have a place to hold the dinner.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631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Objective 2: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Objective 2: </a:t>
            </a:r>
          </a:p>
          <a:p>
            <a:pPr lvl="1">
              <a:buFont typeface="Wingdings" charset="2"/>
              <a:buChar char="§"/>
            </a:pPr>
            <a:r>
              <a:rPr lang="en-US" dirty="0" smtClean="0">
                <a:solidFill>
                  <a:srgbClr val="FFFFFF"/>
                </a:solidFill>
              </a:rPr>
              <a:t>Educating the guests about child abuse and encouraging them to donate to St. </a:t>
            </a:r>
            <a:r>
              <a:rPr lang="en-US" dirty="0">
                <a:solidFill>
                  <a:srgbClr val="FFFFFF"/>
                </a:solidFill>
              </a:rPr>
              <a:t>J</a:t>
            </a:r>
            <a:r>
              <a:rPr lang="en-US" dirty="0" smtClean="0">
                <a:solidFill>
                  <a:srgbClr val="FFFFFF"/>
                </a:solidFill>
              </a:rPr>
              <a:t>oseph’s Peace Mission for Children.</a:t>
            </a:r>
          </a:p>
          <a:p>
            <a:pPr lvl="2"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</a:rPr>
              <a:t>We will have some of the children from the shelter come up and speak to the </a:t>
            </a:r>
            <a:r>
              <a:rPr lang="en-US" dirty="0" smtClean="0">
                <a:solidFill>
                  <a:srgbClr val="FFFFFF"/>
                </a:solidFill>
              </a:rPr>
              <a:t>guests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and explain to them how donations will help them.</a:t>
            </a:r>
          </a:p>
          <a:p>
            <a:pPr lvl="2"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</a:rPr>
              <a:t>We will also have some of the workers at St. Joseph’s Peace Mission speak also and educate the people about how big of an effect it has on the </a:t>
            </a:r>
            <a:r>
              <a:rPr lang="en-US" dirty="0" smtClean="0">
                <a:solidFill>
                  <a:srgbClr val="FFFFFF"/>
                </a:solidFill>
              </a:rPr>
              <a:t>children.</a:t>
            </a:r>
            <a:endParaRPr lang="en-US" dirty="0" smtClean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931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16200000">
            <a:off x="2829821" y="-1456649"/>
            <a:ext cx="2057400" cy="5851525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Solution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Vertical Text Placeholder 4"/>
          <p:cNvSpPr>
            <a:spLocks noGrp="1"/>
          </p:cNvSpPr>
          <p:nvPr>
            <p:ph type="body" orient="vert" idx="1"/>
          </p:nvPr>
        </p:nvSpPr>
        <p:spPr>
          <a:xfrm rot="16200000">
            <a:off x="2719703" y="356025"/>
            <a:ext cx="3788943" cy="7362832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FFFF"/>
                </a:solidFill>
              </a:rPr>
              <a:t>We will donate all money earned throughout the event to St. Joseph’s Mission</a:t>
            </a:r>
          </a:p>
          <a:p>
            <a:pPr marL="36576" indent="0">
              <a:buNone/>
            </a:pPr>
            <a:endParaRPr lang="en-US" sz="2400" dirty="0" smtClean="0">
              <a:solidFill>
                <a:srgbClr val="FFFFFF"/>
              </a:solidFill>
            </a:endParaRPr>
          </a:p>
          <a:p>
            <a:r>
              <a:rPr lang="en-US" sz="2400" dirty="0" smtClean="0">
                <a:solidFill>
                  <a:srgbClr val="FFFFFF"/>
                </a:solidFill>
              </a:rPr>
              <a:t>Tickets will be sold for $15 and there will be bins located through the venue for extra donations from guests</a:t>
            </a:r>
            <a:endParaRPr lang="en-US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522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Custom 1">
      <a:dk1>
        <a:srgbClr val="BA0000"/>
      </a:dk1>
      <a:lt1>
        <a:srgbClr val="000000"/>
      </a:lt1>
      <a:dk2>
        <a:srgbClr val="242852"/>
      </a:dk2>
      <a:lt2>
        <a:srgbClr val="000000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Technic.thmx</Template>
  <TotalTime>3645</TotalTime>
  <Words>652</Words>
  <Application>Microsoft Macintosh PowerPoint</Application>
  <PresentationFormat>On-screen Show (4:3)</PresentationFormat>
  <Paragraphs>69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Technic</vt:lpstr>
      <vt:lpstr>Document</vt:lpstr>
      <vt:lpstr>Child Abuse Fundraiser Potluck Changing the past</vt:lpstr>
      <vt:lpstr>The Need</vt:lpstr>
      <vt:lpstr>Statistics</vt:lpstr>
      <vt:lpstr>Purpose</vt:lpstr>
      <vt:lpstr>Project Summary</vt:lpstr>
      <vt:lpstr>Project Summary Continued</vt:lpstr>
      <vt:lpstr>Objective 1</vt:lpstr>
      <vt:lpstr>Objective 2:</vt:lpstr>
      <vt:lpstr>Solution</vt:lpstr>
      <vt:lpstr>Timeline</vt:lpstr>
      <vt:lpstr>Roles and Responsibilities</vt:lpstr>
      <vt:lpstr>Funders and Partners</vt:lpstr>
      <vt:lpstr>Budget</vt:lpstr>
      <vt:lpstr>Conclusions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 Abuse Fundraiser Potluck</dc:title>
  <dc:creator>OPS User</dc:creator>
  <cp:lastModifiedBy>OPS User</cp:lastModifiedBy>
  <cp:revision>42</cp:revision>
  <dcterms:created xsi:type="dcterms:W3CDTF">2013-12-06T02:20:24Z</dcterms:created>
  <dcterms:modified xsi:type="dcterms:W3CDTF">2014-03-07T13:26:48Z</dcterms:modified>
</cp:coreProperties>
</file>