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1" r:id="rId3"/>
    <p:sldId id="262" r:id="rId4"/>
    <p:sldId id="269" r:id="rId5"/>
    <p:sldId id="270" r:id="rId6"/>
    <p:sldId id="265" r:id="rId7"/>
    <p:sldId id="274" r:id="rId8"/>
    <p:sldId id="275" r:id="rId9"/>
    <p:sldId id="259" r:id="rId10"/>
    <p:sldId id="272" r:id="rId11"/>
    <p:sldId id="273" r:id="rId12"/>
    <p:sldId id="264"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24" autoAdjust="0"/>
  </p:normalViewPr>
  <p:slideViewPr>
    <p:cSldViewPr>
      <p:cViewPr varScale="1">
        <p:scale>
          <a:sx n="69" d="100"/>
          <a:sy n="69" d="100"/>
        </p:scale>
        <p:origin x="-14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0769FA-2F2B-4EA1-87F1-CD682324AF17}" type="datetimeFigureOut">
              <a:rPr lang="en-US" smtClean="0"/>
              <a:pPr/>
              <a:t>3/7/2014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B6D4FB-A27E-47E4-B620-8730F793E0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769FA-2F2B-4EA1-87F1-CD682324AF17}"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769FA-2F2B-4EA1-87F1-CD682324AF17}"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769FA-2F2B-4EA1-87F1-CD682324AF17}"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0769FA-2F2B-4EA1-87F1-CD682324AF17}"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D4FB-A27E-47E4-B620-8730F793E0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769FA-2F2B-4EA1-87F1-CD682324AF17}"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0769FA-2F2B-4EA1-87F1-CD682324AF17}"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60769FA-2F2B-4EA1-87F1-CD682324AF17}" type="datetimeFigureOut">
              <a:rPr lang="en-US" smtClean="0"/>
              <a:pPr/>
              <a:t>3/7/2014</a:t>
            </a:fld>
            <a:endParaRPr lang="en-US"/>
          </a:p>
        </p:txBody>
      </p:sp>
      <p:sp>
        <p:nvSpPr>
          <p:cNvPr id="8" name="Slide Number Placeholder 7"/>
          <p:cNvSpPr>
            <a:spLocks noGrp="1"/>
          </p:cNvSpPr>
          <p:nvPr>
            <p:ph type="sldNum" sz="quarter" idx="11"/>
          </p:nvPr>
        </p:nvSpPr>
        <p:spPr/>
        <p:txBody>
          <a:bodyPr/>
          <a:lstStyle/>
          <a:p>
            <a:fld id="{7CB6D4FB-A27E-47E4-B620-8730F793E08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769FA-2F2B-4EA1-87F1-CD682324AF17}"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769FA-2F2B-4EA1-87F1-CD682324AF17}"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CB6D4FB-A27E-47E4-B620-8730F793E0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60769FA-2F2B-4EA1-87F1-CD682324AF17}"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D4FB-A27E-47E4-B620-8730F793E0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60769FA-2F2B-4EA1-87F1-CD682324AF17}" type="datetimeFigureOut">
              <a:rPr lang="en-US" smtClean="0"/>
              <a:pPr/>
              <a:t>3/7/2014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CB6D4FB-A27E-47E4-B620-8730F793E08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657600"/>
            <a:ext cx="6172200" cy="2438400"/>
          </a:xfrm>
        </p:spPr>
        <p:txBody>
          <a:bodyPr>
            <a:noAutofit/>
          </a:bodyPr>
          <a:lstStyle/>
          <a:p>
            <a:r>
              <a:rPr lang="en-US" sz="4800" b="1" dirty="0" smtClean="0"/>
              <a:t>Junior Suicide Outreach Program</a:t>
            </a:r>
            <a:endParaRPr lang="en-US" sz="4800" b="1" dirty="0"/>
          </a:p>
        </p:txBody>
      </p:sp>
      <p:sp>
        <p:nvSpPr>
          <p:cNvPr id="3" name="Subtitle 2"/>
          <p:cNvSpPr>
            <a:spLocks noGrp="1"/>
          </p:cNvSpPr>
          <p:nvPr>
            <p:ph type="subTitle" idx="1"/>
          </p:nvPr>
        </p:nvSpPr>
        <p:spPr>
          <a:xfrm>
            <a:off x="1905000" y="2133600"/>
            <a:ext cx="5638800" cy="1600200"/>
          </a:xfrm>
        </p:spPr>
        <p:txBody>
          <a:bodyPr>
            <a:normAutofit/>
          </a:bodyPr>
          <a:lstStyle/>
          <a:p>
            <a:r>
              <a:rPr lang="en-US" sz="2400" dirty="0" smtClean="0"/>
              <a:t>Chelsea </a:t>
            </a:r>
            <a:r>
              <a:rPr lang="en-US" sz="2400" dirty="0" err="1" smtClean="0"/>
              <a:t>Sams</a:t>
            </a:r>
            <a:r>
              <a:rPr lang="en-US" sz="2400" dirty="0" smtClean="0"/>
              <a:t>, Riley Roth, </a:t>
            </a:r>
          </a:p>
          <a:p>
            <a:r>
              <a:rPr lang="en-US" sz="2400" dirty="0" smtClean="0"/>
              <a:t>Allison Wright, and Cole </a:t>
            </a:r>
            <a:r>
              <a:rPr lang="en-US" sz="2400" dirty="0" err="1" smtClean="0"/>
              <a:t>Tapp</a:t>
            </a:r>
            <a:endParaRPr lang="en-US" sz="2400" dirty="0"/>
          </a:p>
        </p:txBody>
      </p:sp>
      <p:pic>
        <p:nvPicPr>
          <p:cNvPr id="123906" name="Picture 2" descr="http://3.bp.blogspot.com/-C9qmiSUDVak/T6Prrs99nEI/AAAAAAAAAEY/lkCmDXwkezI/s1600/l.jpg"/>
          <p:cNvPicPr>
            <a:picLocks noChangeAspect="1" noChangeArrowheads="1"/>
          </p:cNvPicPr>
          <p:nvPr/>
        </p:nvPicPr>
        <p:blipFill>
          <a:blip r:embed="rId2" cstate="print"/>
          <a:srcRect/>
          <a:stretch>
            <a:fillRect/>
          </a:stretch>
        </p:blipFill>
        <p:spPr bwMode="auto">
          <a:xfrm>
            <a:off x="685800" y="609600"/>
            <a:ext cx="2971800" cy="2971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4" name="Content Placeholder 3"/>
          <p:cNvGraphicFramePr>
            <a:graphicFrameLocks noGrp="1"/>
          </p:cNvGraphicFramePr>
          <p:nvPr>
            <p:ph idx="1"/>
          </p:nvPr>
        </p:nvGraphicFramePr>
        <p:xfrm>
          <a:off x="457200" y="1600200"/>
          <a:ext cx="8305800" cy="4244041"/>
        </p:xfrm>
        <a:graphic>
          <a:graphicData uri="http://schemas.openxmlformats.org/drawingml/2006/table">
            <a:tbl>
              <a:tblPr firstRow="1" bandRow="1">
                <a:tableStyleId>{D7AC3CCA-C797-4891-BE02-D94E43425B78}</a:tableStyleId>
              </a:tblPr>
              <a:tblGrid>
                <a:gridCol w="1307394"/>
                <a:gridCol w="6998406"/>
              </a:tblGrid>
              <a:tr h="1197378">
                <a:tc>
                  <a:txBody>
                    <a:bodyPr/>
                    <a:lstStyle/>
                    <a:p>
                      <a:r>
                        <a:rPr lang="en-US" sz="2400" b="0" dirty="0" smtClean="0"/>
                        <a:t>March</a:t>
                      </a:r>
                      <a:endParaRPr lang="en-US" sz="2400" b="0" dirty="0"/>
                    </a:p>
                  </a:txBody>
                  <a:tcPr/>
                </a:tc>
                <a:tc>
                  <a:txBody>
                    <a:bodyPr/>
                    <a:lstStyle/>
                    <a:p>
                      <a:r>
                        <a:rPr lang="en-US" sz="2400" b="0" dirty="0" smtClean="0"/>
                        <a:t>Send</a:t>
                      </a:r>
                      <a:r>
                        <a:rPr lang="en-US" sz="2400" b="0" baseline="0" dirty="0" smtClean="0"/>
                        <a:t> the grant in.</a:t>
                      </a:r>
                    </a:p>
                    <a:p>
                      <a:r>
                        <a:rPr lang="en-US" sz="2400" b="0" baseline="0" dirty="0" smtClean="0"/>
                        <a:t>Talk to schools about coming in to speak. </a:t>
                      </a:r>
                      <a:endParaRPr lang="en-US" sz="2400" b="0" dirty="0"/>
                    </a:p>
                  </a:txBody>
                  <a:tcPr/>
                </a:tc>
              </a:tr>
              <a:tr h="2223703">
                <a:tc>
                  <a:txBody>
                    <a:bodyPr/>
                    <a:lstStyle/>
                    <a:p>
                      <a:r>
                        <a:rPr lang="en-US" sz="2400" dirty="0" smtClean="0"/>
                        <a:t>April</a:t>
                      </a:r>
                      <a:endParaRPr lang="en-US" sz="2400" dirty="0"/>
                    </a:p>
                  </a:txBody>
                  <a:tcPr/>
                </a:tc>
                <a:tc>
                  <a:txBody>
                    <a:bodyPr/>
                    <a:lstStyle/>
                    <a:p>
                      <a:r>
                        <a:rPr lang="en-US" sz="2400" dirty="0" smtClean="0"/>
                        <a:t>Mike</a:t>
                      </a:r>
                      <a:r>
                        <a:rPr lang="en-US" sz="2400" baseline="0" dirty="0" smtClean="0"/>
                        <a:t> Flaherty will educate the Life Science Academy on how to teach suicide prevention. </a:t>
                      </a:r>
                    </a:p>
                    <a:p>
                      <a:r>
                        <a:rPr lang="en-US" sz="2400" baseline="0" dirty="0" smtClean="0"/>
                        <a:t>Prepare PowerPoint, videos, and possibly skits.</a:t>
                      </a:r>
                    </a:p>
                    <a:p>
                      <a:r>
                        <a:rPr lang="en-US" sz="2400" baseline="0" dirty="0" smtClean="0"/>
                        <a:t>Send in forms and money for wristbands and receive wristbands.</a:t>
                      </a:r>
                    </a:p>
                  </a:txBody>
                  <a:tcPr/>
                </a:tc>
              </a:tr>
              <a:tr h="693719">
                <a:tc>
                  <a:txBody>
                    <a:bodyPr/>
                    <a:lstStyle/>
                    <a:p>
                      <a:r>
                        <a:rPr lang="en-US" sz="2400" dirty="0" smtClean="0"/>
                        <a:t>May</a:t>
                      </a:r>
                      <a:endParaRPr lang="en-US" sz="2400" dirty="0"/>
                    </a:p>
                  </a:txBody>
                  <a:tcPr/>
                </a:tc>
                <a:tc>
                  <a:txBody>
                    <a:bodyPr/>
                    <a:lstStyle/>
                    <a:p>
                      <a:r>
                        <a:rPr lang="en-US" sz="2400" dirty="0" smtClean="0"/>
                        <a:t>Go to the middle schools to have the meetings</a:t>
                      </a:r>
                      <a:r>
                        <a:rPr lang="en-US" sz="2400" baseline="0" dirty="0" smtClean="0"/>
                        <a:t> with Mike Flaherty.</a:t>
                      </a:r>
                      <a:endParaRPr lang="en-US" sz="2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a:t>
            </a:r>
            <a:endParaRPr lang="en-US" dirty="0"/>
          </a:p>
        </p:txBody>
      </p:sp>
      <p:sp>
        <p:nvSpPr>
          <p:cNvPr id="3" name="Content Placeholder 2"/>
          <p:cNvSpPr>
            <a:spLocks noGrp="1"/>
          </p:cNvSpPr>
          <p:nvPr>
            <p:ph idx="1"/>
          </p:nvPr>
        </p:nvSpPr>
        <p:spPr/>
        <p:txBody>
          <a:bodyPr/>
          <a:lstStyle/>
          <a:p>
            <a:r>
              <a:rPr lang="en-US" dirty="0" smtClean="0"/>
              <a:t>5 people working on PowerPoint</a:t>
            </a:r>
          </a:p>
          <a:p>
            <a:r>
              <a:rPr lang="en-US" dirty="0" smtClean="0"/>
              <a:t>5 people </a:t>
            </a:r>
            <a:r>
              <a:rPr lang="en-US" dirty="0" smtClean="0"/>
              <a:t>will</a:t>
            </a:r>
            <a:r>
              <a:rPr lang="en-US" dirty="0" smtClean="0"/>
              <a:t> </a:t>
            </a:r>
            <a:r>
              <a:rPr lang="en-US" dirty="0" smtClean="0"/>
              <a:t>find and make videos</a:t>
            </a:r>
          </a:p>
          <a:p>
            <a:r>
              <a:rPr lang="en-US" dirty="0" smtClean="0"/>
              <a:t>10 people will present information in meeting</a:t>
            </a:r>
          </a:p>
          <a:p>
            <a:r>
              <a:rPr lang="en-US" dirty="0" smtClean="0"/>
              <a:t>10 people will answer questions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Funders</a:t>
            </a:r>
            <a:endParaRPr lang="en-US" dirty="0"/>
          </a:p>
        </p:txBody>
      </p:sp>
      <p:sp>
        <p:nvSpPr>
          <p:cNvPr id="3" name="Content Placeholder 2"/>
          <p:cNvSpPr>
            <a:spLocks noGrp="1"/>
          </p:cNvSpPr>
          <p:nvPr>
            <p:ph idx="1"/>
          </p:nvPr>
        </p:nvSpPr>
        <p:spPr/>
        <p:txBody>
          <a:bodyPr/>
          <a:lstStyle/>
          <a:p>
            <a:r>
              <a:rPr lang="en-US" dirty="0" smtClean="0"/>
              <a:t>Owensboro Health</a:t>
            </a:r>
          </a:p>
          <a:p>
            <a:pPr lvl="1"/>
            <a:r>
              <a:rPr lang="en-US" dirty="0" smtClean="0"/>
              <a:t>Community Benefit mini-grant </a:t>
            </a:r>
          </a:p>
          <a:p>
            <a:pPr lvl="2"/>
            <a:r>
              <a:rPr lang="en-US" dirty="0" smtClean="0"/>
              <a:t>$1,000 </a:t>
            </a:r>
          </a:p>
          <a:p>
            <a:r>
              <a:rPr lang="en-US" dirty="0" smtClean="0"/>
              <a:t>National Institutes of Health</a:t>
            </a:r>
          </a:p>
          <a:p>
            <a:pPr lvl="1">
              <a:buNone/>
            </a:pPr>
            <a:endParaRPr lang="en-US" dirty="0" smtClean="0"/>
          </a:p>
          <a:p>
            <a:r>
              <a:rPr lang="en-US" dirty="0" smtClean="0"/>
              <a:t>Foundation for Daviess County Public Schools</a:t>
            </a:r>
          </a:p>
        </p:txBody>
      </p:sp>
      <p:pic>
        <p:nvPicPr>
          <p:cNvPr id="112642" name="Picture 2" descr="https://encrypted-tbn1.gstatic.com/images?q=tbn:ANd9GcRmW5_1udlarJ3ZFI-GM7T_c6li8K4OXCA9qT8ly2ciY6aHDSh-yvdxVXH2"/>
          <p:cNvPicPr>
            <a:picLocks noChangeAspect="1" noChangeArrowheads="1"/>
          </p:cNvPicPr>
          <p:nvPr/>
        </p:nvPicPr>
        <p:blipFill>
          <a:blip r:embed="rId2" cstate="print"/>
          <a:srcRect/>
          <a:stretch>
            <a:fillRect/>
          </a:stretch>
        </p:blipFill>
        <p:spPr bwMode="auto">
          <a:xfrm>
            <a:off x="5638800" y="533400"/>
            <a:ext cx="3235278" cy="2590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400" dirty="0" smtClean="0"/>
              <a:t>We will attempt to decrease rates of suicide and depression by talking to youth about its problems.</a:t>
            </a:r>
          </a:p>
          <a:p>
            <a:r>
              <a:rPr lang="en-US" sz="2400" dirty="0" smtClean="0"/>
              <a:t>Money required: $565.20</a:t>
            </a:r>
          </a:p>
          <a:p>
            <a:r>
              <a:rPr lang="en-US" sz="2400" dirty="0" smtClean="0"/>
              <a:t>Goal:</a:t>
            </a:r>
          </a:p>
          <a:p>
            <a:pPr lvl="1"/>
            <a:r>
              <a:rPr lang="en-US" sz="2400" dirty="0" smtClean="0"/>
              <a:t>We hope that we have an impact on the youth in the area and that we educated them on suicide awareness </a:t>
            </a:r>
          </a:p>
          <a:p>
            <a:pPr lvl="1"/>
            <a:r>
              <a:rPr lang="en-US" sz="2400" dirty="0" smtClean="0"/>
              <a:t>With that being said hopefully there is a decrease in the suicides in our area as well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Receive grant money </a:t>
            </a:r>
          </a:p>
          <a:p>
            <a:r>
              <a:rPr lang="en-US" sz="2400" dirty="0" smtClean="0"/>
              <a:t>Have a trained therapist, Mike Flaherty, educate us on suicide prevention</a:t>
            </a:r>
          </a:p>
          <a:p>
            <a:r>
              <a:rPr lang="en-US" sz="2400" dirty="0" smtClean="0"/>
              <a:t>Order “You’re not alone” wristbands</a:t>
            </a:r>
          </a:p>
          <a:p>
            <a:r>
              <a:rPr lang="en-US" sz="2400" dirty="0" smtClean="0"/>
              <a:t>PowerPoint, videos, speeches (including Mike Flaherty), and possibly skits</a:t>
            </a:r>
          </a:p>
          <a:p>
            <a:r>
              <a:rPr lang="en-US" sz="2400" dirty="0" smtClean="0"/>
              <a:t>Go to middle schools </a:t>
            </a:r>
          </a:p>
          <a:p>
            <a:r>
              <a:rPr lang="en-US" sz="2400" dirty="0" smtClean="0"/>
              <a:t>Goal: talk to kids about suicide in order to teach them how to help their peers, and let them know that they are never alone. We hope to decrease suicide in our area.</a:t>
            </a:r>
          </a:p>
          <a:p>
            <a:r>
              <a:rPr lang="en-US" sz="2400" dirty="0" smtClean="0"/>
              <a:t>Budget: </a:t>
            </a:r>
          </a:p>
          <a:p>
            <a:pPr lvl="1"/>
            <a:r>
              <a:rPr lang="en-US" sz="2400" dirty="0" smtClean="0"/>
              <a:t>Wristbands: 31.4 cents each </a:t>
            </a:r>
          </a:p>
          <a:p>
            <a:pPr lvl="1"/>
            <a:r>
              <a:rPr lang="en-US" sz="2400" dirty="0" smtClean="0"/>
              <a:t>$565.20 total</a:t>
            </a:r>
          </a:p>
          <a:p>
            <a:endParaRPr lang="en-US" sz="2000" dirty="0"/>
          </a:p>
        </p:txBody>
      </p:sp>
      <p:pic>
        <p:nvPicPr>
          <p:cNvPr id="4" name="Picture 2" descr="http://echoes19.files.wordpress.com/2012/08/you-are-not-alone.jpg"/>
          <p:cNvPicPr>
            <a:picLocks noChangeAspect="1" noChangeArrowheads="1"/>
          </p:cNvPicPr>
          <p:nvPr/>
        </p:nvPicPr>
        <p:blipFill>
          <a:blip r:embed="rId2" cstate="print"/>
          <a:srcRect/>
          <a:stretch>
            <a:fillRect/>
          </a:stretch>
        </p:blipFill>
        <p:spPr bwMode="auto">
          <a:xfrm>
            <a:off x="5943600" y="4724400"/>
            <a:ext cx="2716293" cy="190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1</a:t>
            </a:r>
            <a:endParaRPr lang="en-US" dirty="0"/>
          </a:p>
        </p:txBody>
      </p:sp>
      <p:sp>
        <p:nvSpPr>
          <p:cNvPr id="3" name="Content Placeholder 2"/>
          <p:cNvSpPr>
            <a:spLocks noGrp="1"/>
          </p:cNvSpPr>
          <p:nvPr>
            <p:ph idx="1"/>
          </p:nvPr>
        </p:nvSpPr>
        <p:spPr/>
        <p:txBody>
          <a:bodyPr>
            <a:normAutofit/>
          </a:bodyPr>
          <a:lstStyle/>
          <a:p>
            <a:r>
              <a:rPr lang="en-US" dirty="0" smtClean="0"/>
              <a:t>Objective 1:</a:t>
            </a:r>
          </a:p>
          <a:p>
            <a:pPr lvl="1"/>
            <a:r>
              <a:rPr lang="en-US" dirty="0"/>
              <a:t>E</a:t>
            </a:r>
            <a:r>
              <a:rPr lang="en-US" dirty="0" smtClean="0"/>
              <a:t>ducating class on approaching the subject of suicide and depression</a:t>
            </a:r>
          </a:p>
          <a:p>
            <a:pPr lvl="2"/>
            <a:r>
              <a:rPr lang="en-US" dirty="0" smtClean="0"/>
              <a:t>We have contacted a trained and experienced therapist, Mike Flaherty, to talk to us about how the situation will be, and make sure we know how to talk about such a touchy subject to middle school students with out offending anyone.</a:t>
            </a:r>
          </a:p>
          <a:p>
            <a:pPr lvl="2"/>
            <a:r>
              <a:rPr lang="en-US" dirty="0" smtClean="0"/>
              <a:t>M</a:t>
            </a:r>
            <a:r>
              <a:rPr lang="en-US" dirty="0" smtClean="0"/>
              <a:t>r</a:t>
            </a:r>
            <a:r>
              <a:rPr lang="en-US" dirty="0" smtClean="0"/>
              <a:t>. Flaherty will also be included in talking at the schools providing his intelligence in our project.</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2</a:t>
            </a:r>
            <a:endParaRPr lang="en-US" dirty="0"/>
          </a:p>
        </p:txBody>
      </p:sp>
      <p:sp>
        <p:nvSpPr>
          <p:cNvPr id="3" name="Content Placeholder 2"/>
          <p:cNvSpPr>
            <a:spLocks noGrp="1"/>
          </p:cNvSpPr>
          <p:nvPr>
            <p:ph idx="1"/>
          </p:nvPr>
        </p:nvSpPr>
        <p:spPr/>
        <p:txBody>
          <a:bodyPr>
            <a:normAutofit/>
          </a:bodyPr>
          <a:lstStyle/>
          <a:p>
            <a:r>
              <a:rPr lang="en-US" dirty="0" smtClean="0"/>
              <a:t>Objective 2:</a:t>
            </a:r>
          </a:p>
          <a:p>
            <a:pPr lvl="1"/>
            <a:r>
              <a:rPr lang="en-US" dirty="0" smtClean="0"/>
              <a:t>Ordering wristbands that say “You’re not alone”</a:t>
            </a:r>
          </a:p>
          <a:p>
            <a:pPr lvl="2"/>
            <a:r>
              <a:rPr lang="en-US" dirty="0" smtClean="0"/>
              <a:t>We will use the grant money on ordering wristbands from reminderband.com </a:t>
            </a:r>
          </a:p>
          <a:p>
            <a:pPr lvl="2"/>
            <a:r>
              <a:rPr lang="en-US" dirty="0" smtClean="0"/>
              <a:t>We will pass these out to the students at their schools </a:t>
            </a:r>
          </a:p>
          <a:p>
            <a:pPr lvl="3"/>
            <a:r>
              <a:rPr lang="en-US" dirty="0" smtClean="0"/>
              <a:t>Blue for Burns, purple for College View, and red for Daviess County </a:t>
            </a:r>
          </a:p>
          <a:p>
            <a:pPr lvl="2"/>
            <a:r>
              <a:rPr lang="en-US" dirty="0" smtClean="0"/>
              <a:t>We are trying to remind the students that they are never alone and always have someone to turn to </a:t>
            </a:r>
          </a:p>
          <a:p>
            <a:pPr lvl="3"/>
            <a:endParaRPr lang="en-US" dirty="0"/>
          </a:p>
          <a:p>
            <a:pPr lvl="3"/>
            <a:endParaRPr lang="en-US" dirty="0" smtClean="0"/>
          </a:p>
          <a:p>
            <a:pPr lvl="3"/>
            <a:endParaRPr lang="en-US" dirty="0"/>
          </a:p>
          <a:p>
            <a:pPr lvl="3"/>
            <a:endParaRPr lang="en-US" dirty="0" smtClean="0"/>
          </a:p>
          <a:p>
            <a:pPr lvl="3"/>
            <a:endParaRPr lang="en-US" dirty="0" smtClean="0"/>
          </a:p>
        </p:txBody>
      </p:sp>
      <p:sp>
        <p:nvSpPr>
          <p:cNvPr id="120836" name="AutoShape 4" descr="data:image/jpeg;base64,/9j/4AAQSkZJRgABAQAAAQABAAD/2wCEAAkGBxQTEhUUEhQVFRUXFR4bGBYXFxgaHBwYFxobGBweHhcYHyggHRwmGyAZITEhJSkrLi4uFyIzODMsNygtLisBCgoKDg0OGxAQGzckICQsLCwsLCwvLywsLCwsLywsLCwsLCwsLCwsLCwsLCwsLCwsLCwsLCwsLCwsLCwsLCwsLP/AABEIAK8BIAMBEQACEQEDEQH/xAAcAAEAAgMBAQEAAAAAAAAAAAAABgcEBQgDAgH/xABPEAACAQMBAwYGDggEBQQDAAABAgMABBESBSExBgcTQVGSFyJhcYGRCBQyNEJSU1RzgqGxstMjM3KTosHC0hVDYuEWJKPR8CVjw/JEg7P/xAAbAQEAAgMBAQAAAAAAAAAAAAAAAwYCBAUBB//EADoRAAIBAgIGCAQGAQUBAQAAAAABAgMEETEFEhMhUZEGFjNBUmFysVNxodIUIjKBwdEVI0Lh8PFiJP/aAAwDAQACEQMRAD8A1HNrzfxbSileSV4zG4UBQpzkZ66+i6Z0zUsKkYxinisd5qU6akiY+A+3+dTd1K43Wyt8Nc2SbBcR4D7f51N3Up1srfDXNjYLiPAfb/Opu6lOtlb4a5sbBcR4D7f51N3Up1srfDXNjYLiPAfb/Opu6lOtlb4a5sbBcR4D7f51N3Up1srfDXNjYLiPAfb/ADqbupTrZW+GubGwXEeA+3+dTd1KdbK3w1zY2C4jwH2/zqbupTrZW+GubGwXEeA+3+dTd1KdbK3w1zY2C4jwH2/zqbupTrZW+GubGwXEeA+3+dTd1KdbK3w1zY2C4jwH2/zqbupTrZW+GubGwXEeA+3+dTd1KdbK3w1zY2C4jwH2/wA6m7qU62VvhrmxsFxHgPt/nU3dSnWyt8Nc2NguI8B9v86m7qU62VvhrmxsFxHgPt/nU3dSnWyt8Nc2NguI8B9v86m7qU62VvhrmxsFxHgPt/nU3dSnWyt8Nc2NguI8B9v86m7qU62VvhrmxsFxHgPt/nU3dSnWyt8Nc2NguI8B9v8AOpu6lOtlb4a5sbBcR4D7f51N3Up1srfDXNjYLiPAfb/Opu6lOtlb4a5sbBcR4D7f51N3Up1srfDXNjYLiPAfb/Opu6lOtlb4a5sbBcR4D7f51N3Up1srfDXNjYLiPAfb/Opu6lOtlb4a5sbBcR4D7f51N3Up1srfDXNjYLiPAfb/ADqbupTrZW+GubGwXEeA+3+dTd1KdbK3w1zY2C4jwH2/zqbupTrZW+GubGwXEeA+3+dTd1KdbK3w1zY2C4kO5yub+LZsUTxyvIZHKkMFGMDPVXZ0Npmpf1JRlFLBY7iOpTUUTH2Pnva5+mX8NcbpZ21P0v3JKGTLUkbFVMnNVyY5SwX0Rkt3DAHS6nGpGHUwB+0bj1E0BuKAUAoBQGln5TQLeJZaw07qW0LjxVVdWW37s9QGT14xvoeG5Boen7QCgFAKAUAoBQCgFAKAUAoBQCgFAKAUAoBQCgFAKAUAoBQCgKo9kH72tvpm/DVs6J9tU9K9yCvkh7Hz3tc/TL+GnSztqfpfuKGTJXzo7ReDZsxjOJJNMKHsMzBM+cKSfRVTJnkUxyNea1aaWz3z2kxjkiOcTwqTlSB8LcSDxBFc2td/h7hRn+mX0ZuU6O2pNxzX1Rf/ACc27FeW6XEByjj0qRxVuxgd1dI1MTZ6qABqAiHOBysa0jWK3XXdzbol4hRwMjf6V7OsjsBqKtWjRg5Te4ypwlOWqkUdcl7a+6VXZ5rRVuJpOJkcyoshOd+NL4x2ZqCyqutF1X3vd5ImuIKElBd2fzOnoXBUEcCMjzHfW4a590AoBQCgFAKAUAoBQCgFAKAUAoBQCgFAKAUAoBQCgFAKAUAoCqPZB+9rb6Zvw1bOifbVPSvcgr5Iex897XP0y/hp0s7an6X7ihkyR87cR/w8yAEiCeKZgPiRyLq9QJPoqpkzKxvrtNm3t27gmO6Ant2UZEmokkA8PdH1EdtcnStlO5cHHue/yRv2lxGlrY/sZOxeTlwA8rXM1tLK+spbyMqKSMYK5wxxxJ7K5s9MbHCFHfFbt/f5mz+CU8ZVNzfDuN2qbRX3G1Jvrwwv94r1dIJ98PqYvRsXlJnxLa3zjEm1Lk546Fji/CM14+kE+6C5nq0dDvkzQ3Vq2z7gXbSSXETBUleVi8ke/wAVgx4rk8OqvI3jv47OW6a3rg/IyVGNtLWX6XufFeZgCLpYdo3wU4vClpahtxdndA2nt9znd8U137Gg6NvGnLNI5teanUclkdEWcWiNF+KoHqGK2iE9qAUAoBQCgFAKAUAoBQCgFAKAUAoBQCgFAKAUAoBQCgFAKAUBVHsg/e1t9M34atnRPtqnpXuQV8kefMLOsdpdu7BUWQFmY4AATJJPUAKdLO2p+l+4oZM3HKbnDtpY5LWxBvriVGRY4lLINY06nc+LoGd+/wBXGqmTkUfZ+ZbLZxIkGzohJK3EG4k8YIM/BUHPq7K5Wl7h06OpHOW79jbsqWvPWeSJG/uj/wCf+f71Tp5/I7iPysAKA8L61WWNo3GVdSCPIdxqSjUdOanHNHkoqSafeaDZjTNBbNHF00+xrgrJAvGSBx4siLvy4UDzlSfJX0ChVVWnGa71iVypBwk4vuLH2Fzh7PuiqR3CrKzaehlBR9WcadLcWzu3E1KYEroBQCgFAKAUAoBQCgFAKAUAoBQCgFAKAUAoBQCgFAKAUAoBQFUeyD97W30zfhq2dE+2qele5BXyRr+Zq+gh2fevdOiQ9IA5c7iGTGMdZPDA3mnSztqfpfuKGTJPzMWRSwZsMsTzyNbh1AcW+rxNRAy2d5yeo7t2KqiJ8MSPbWVtm31w1wD7XupjJHcEEqGYAGNyPckdWdxHpxw9LWdSq1UprHDdgb9lcQinCW7ebdWVwGUggjccjB9NVmUG3hjv4M6qeC8j5O7j6qgaaeBmK8Bi7Q2jFApeWRUUDiTvPo4mpqVCrWajBYmM5qCxk8DK5AWUhkudoSq8UUsSxxIwwzIpJ6QrxG84Xrxntq7aOtnb0FCWfecG6qqtUbWWBjbeeKHbNldX3iQG3IikZQqpdZw3SNjrXeCxwOPUa3SAtNGBGRwoD6oBQCgFAKAUAoBQHyHGcdfHH+1AfVAKAUAoBQCgFAKAUAoBQCgFAKAUAoCqPZB+9rb6Zvw1bOifbVPSvcgr5IwuZWxhmsL2O5VWiaQaw+4Y0cc9WOOeqnSztqfpfuKGTJDzQgYvRDJLLaLc6LZpHL+Ii4Ogn4Gdwx2VUyc2fOTs66mtwLViUyemhQJrkjI4KXB3g79IwSOBBxQFAxbRa0LCJzEyNkI7tvUA5jMMg8Uk79RwRjGN9a1ezo101OP795LCvOnky3Nm3gnhimHw0BHmIBqkXNN024v/AGvA79OWslLiaLlztp7a3XoyFkkfSrHGF3ZJ37uFbWirSNxWankliyC7rOlTxjm9yIZsa1e6uVe3Es04wV0SGTQ+MEl2XQq58bxlwM4GSKudOlCmsILBHElOUnjJ4nQEZkW0WK4lE9zoAdkXGp8jPiqN32VmYlXc4drcSbYx0i4VI5be3uMtA+ldJGjONWsHPnrUurr8MteSxj5dxPRo7XcnvJpyc5yEeQW9/H7TuDuXUf0Lnh4kh4E/FPbxNS0LmlXjrU3iR1KU6bwkie5qYj78DxvbtIkLyOqIoyzOwUAeUndXoIHfc8Gz1cxxGW4fgoiQkM2QAqlsZ8/DdxrCU1FYvIyUXLcjWJzsXCz6J9nyIrRkokZ6SQtkAZzpVRjOfRWvC9oSi5KW5d5JK3qRai1vZ5X3O7dK4jj2VMzkZCl9TEDr0xoSBUtKvTqrGDxMZ0pU909xsBzwwxaBeWd7bagMs8OF1Y34yQxHoqUwNbtDn2gVh0NrK8ZcKZXIQYyMkKAckDfjINAeG3ue4iJjbWcwYjxJJxhMHg2F4+bNASnmegmezN5dOzz3bayzcRGvixqANwX3TADd49ATygFAKAUAoBQCgFAKAUAoBQCgFAKAUBVHsg/e1t9M34atnRPtqnpXuQV8kRfkNtUW2xdouVVyzrGiMoYM8i6FBU7iMnOPJXnS1pVqbfhfuLdYowtipDsq7hkmW5EMUAeRotRV5m9yHAIXSo3+U4zVEsrpVcW5b29y8jo3FHUw1V3b2WF4QrYDTJPc2pc5Ek9q64J4ZJDKV8m7yEV0DVNps3bCXge3uFgeZoWaGaLDxTx40loyclWUkaoySVyN5G+gIdyHkzYQDrUaD5ChII9YqkaUjq3E0+OPNHftXjSie5h6XauzoyoKgyyMDvACRkDce0sK6XR+H65fI1NJS3RXzN/fctIULaJobO0V2XpiAXndDhxBEB7lWGDIQ2SCAOurKcs11xzk2LNgm7fpUKAR28il1xvIYkMWHHUOHkrGUlFYyeCPYxcngiIcitkRNrllikaZZW0y3AbpCgPiMVfgcdlVjS93Nz1YTxi13f2jrWVGOrjKO/zJftLZkdxG0cyh1xnBH3f7VyLWrKk9am8GjcqRjJYSWKIRebQuY5l2ZJfzpblP0TKQHOeCPJx08QN/k81op6QqVLXbRji1mv6OU7aEauo3ueRuLLkrJKI/8RuJLkxgKkbHKKF3Dd1nGMsd5681oXWl5ySVP8qfM2aVlGO+W9/Q38WzYUfWkaBsaQQBuA4DyeYVyJ15v8jlj5d378TcUVjika7lFt8w4WON3ZiBqEcjKg62bSpO74o3mtm1tY3EsZSUUu/FYv5EdWq6a/Km38n9TZ8m+VWz7QKirdy3E7ANI1tIryueAGsABR1KDgD0mrbb7GMdSk1u4YHFq7TW16ie/wCZJOcLYrXlk0ZeRExqeOOISyvjeFXLYBz2esDNbBEc+3m27m0i6Ga3fpBIzQPdocxpgICkTDSG3Z1bx2dtAafY6T7QvIIXZ5mklAIZ2O4nLHjuAXJ3dQoDsG2t1jRUQBVVQqqOAAGAB6KA9aAUAoBQCgFAKAUAoBQCgFAKAUAoBQFUeyD97W30zfhq2dE+2qele5BXyRWuyboJZRmRXMK7QWSUopbHRxHTnG7BY9fZWv02hObjCGbi19SSyajNOWSZMOcC9UWsTtno2miLgDJMerURjPxRXy/RMcbta3cmdy9f+i8O8t7Y92Lq2jlMelZYw3Rvg4VhkAjhwIq2HGK15b8kU2dcW207MdFFFcL7YhXIQLIRG0iqNy+KdJA3bx5aAwYLuKzvby0d1QC4MsQJAGiZRJgHyFiKrWmrSc6m0gsU1v8A2OrYVkoasmYse11I2nfRt+otRbQMPlrgkErjic6MV0dE20qNDCWbNW9qqpU3ZI2fIXkOsKLqVZbkICzyHIjHxE1e5AzjI3k56q6pqG65UclLmdITH0fSwzrIhZ/gkFZFzjgRju1DXpqrTlB95nSnqTUl3GSuwLrxsiLju8fq9XnqsPQVfdvXP/g6v4+G8+12BdA5AQ46g4/nXn+EuI71hzPfx1NkN5XWElveWlxLEyqXMTEgFcSDxckZG5vLWxSt69GjVptYbsVw8zCVWnOpCSePc/3JArk781Xf0s6Bl2Oz5JgxjC+KcHLYGTW7a6Nq3MW4ZLiQVrmFJ4M9v+H7nsi7/wDtW5/grjiuZD+Pp+ZFeVWxANJ2nJFb2wYBWjDTTFiCwwVXEQ8U+NhuHVXXsNG/hnrSlv8Ap/z9DTuLrarVit3nmT/kveQ+0v8AkTLMig9GZ2m8dsbsSTDOjON43DqrrmkVbyr5ptoXT+2JJ4prmRiZBqKRouBpVMgkgcOA3DrzmgN7zUcgZdmyyS3awmQriN0k1EAnxvF0jGd3jZ8nbkC1OnJGVx66A8+mk7F7woB00nYveFAfolk+KD5iKA/Y7wZwRg9hoDKBoDxeU9WPXQHj0z9i94UB9x3W/B40BkM2BmgMd5W6sek0B8G5Ye6wPSOwn7gT6KAyVmGM0B4tcE7wN3adw9dAamflHbqcPeWqnsMyZ++slCTyQM22vS41RvHKvbG4b7qxaazBlQXgbdwPZQFY+yC97W30zfhq2dE+2qele5BXyREuSZ/9A2r9X7lp0s7an6X7nlDI2nLKMHZT5A3QqRnt4fzr5DZSav44FluEtjLHgW3yfdREkS/AjXd2ADA+wVcjhY4npyi2Ut1azW7HAljZMjqyNx9BwfRQHNe3Zr+1eWG+jYyFY0SZlQoVhDBTrdCHGCN+5twyc0GC7jc82nJq7u5grCRdnpOJ5CyhRLJGBpAJALAnqG4DPA4oCyuU/wCgtNpkE7rYqp6/0oZfvxUtGOtUivM8eRziue0+s1bIWsMMiM+sHtPrNZ/hYcAfUUrqcq7qe0MQfWDXjtIPuGJNeRvOLcW7iK7drm0c6ZElzIVU/CUnfu46eHmODXMvNFwlB6q3+5lGbTxLH2hCIZSqnMbKGjbOcqfL147esYPXXyzSNlsKuCyeR37WvtI4vM0vODPo2IwzvmvFHdGr70q09GKGMVj3tv2Rzb+WNT9imt/afWavitYYZGgWi2znOzNnxIygkmRldSyvxkAZc7x+l4HcapGmLmnQrNyjjv3fsbdvSlUTSeBKth3202uLeOS5gaIuNSrAFOld5APVuFc220tCvUVNRaxJqtk6cdbEqHl7dGXaV44J98OvH4h0f01fLC2i6Sb4HPb3ln82h6PZsJ65JGb+ORT+Ba42kEo3DS7sDOOR5c910f8AD7RM4L3DNx6kVh/UKk0bSU6rx4HkimBntPrNWNWsOBgN/afWa9/Cw4A97W8liOYpZIz2o7KfWDWErOnLNDEtfm15x5ZpFs79tevdDOdzh+pWPBs8AeOdxzndxb7R2zWvD90ZqRbljd7ircRu/wB/MeNcgyK5587sjZ0Sg/rLoepFf+eK3tH01Otg+B5LIovf2n1mrJ+FhhkR4l/83O2jNs+BycvCehfzLgKe70XpJqsX1HZVmu57ySLxRP7ifMeR11qHpz9z33OvarKCf0cMaHB8hk/rru6Lt1KnizCWZtuZ6PRb3MuTlpFUfUGn/wCatbS0VCpGK4HsS1brbMcFtJcTnEUS5Pax4BR5SSB6RXNjFzkooyOeOV3LS62g5MrlIs+JAhIRR1ZA923+o+jA3VZLXR8ILFreRtkdEYroqhFHhkbPvZYHEkEjxOODIxU/ZxHkNRVLSE1g0MS8Objl/wC3/wDl7kqt2q5SQAATBRk5A3BwN5A3YyRjBFV2+sXQetH9PsZp4mJz43Ou1ts8RMwI8umu50T7ap6V7kVfJGPzR7JF3szaFud3SnSD2Ep4p9BwadLO2p/J+55QyMa1DXey3hbIlRGhcHqlj7frCvkldfhb5SfHH9mWOm9tQa8sP3RI+bPlqbmTopYhC6xIUzxkTSEkY+aQA+QN5KtsakZ46ryOK4yWGKLRFZHh8soPHfQHxcTKilmOABQFXc5N8Tsm8fh0s8aAeRSrY+w1t2Mca8TyWRQ4q4x3IiLAteRdmsED3NxIjzRK4A4eMqvuAjfcAyjJO8g7qrt3puVGpKOCwTw7+4lhScsjD5SciFjtmu7Sbp4UIEgI8ZMkDOcAkZIyCqnfneM42LDTEbiWq/oeTpuGZCzXae9EZcWy7sybLsHb3Sho8+RWeNf4Ylr5t0mopVHhx91idKwk8WjA52ptOztnRfHeSX1f/eut0apYU18vd4kF3LGoyrDwq5vI1C7LuHR7Uh+Tt1B86hYj9sdfKNP1dapzfNnXsFuNvsGYe34E/wBMkh/ZRNJ/ida0dB0Nao6j7t37v/glv6mEVHiUBd3PSSSSH4bs3eYn+dfXbWOrTS8jiMvPk3Fps7JP/ZDd9Ek+92qp3ktavN+ZJHIjPPtL41hF8WBnP1yo/pNdLQ8d8mYyK92Ds/2xcww50iSRVLDiFJ8Y+cDJru3FXZUpT4IwJ+3IOwDMhnmDKcMNROCOIyLbBx5DVf8A8zW4L6meoiM8s+Rz2QjkV+lt5SQkmACGG/ScEjhwIO/B3AgiurY6QVxuawaMXHAjCuVIZSQwOQRxBG8Eemt6pFSjgzw6ZsNpdIIpR/mwq/pYBvsDAeiqPOOpJx4PAmK/5+bjxLCPtEkh9OgD7zXV0RHGcmYyKmqzEZYfMxtPTcTWrHCzx5Xf/mR5O4fsFj9QVw9M0cYKou7+TKD3ly2M5ZUU8dQBHlB31XiQ565yrnpNq3jdk2n92An9NWrRccKKI5Zk65vIdGzFPXJOT6CdP/w1x9Ky1rhrgkZQyPPnu2gVt7K1BwHBmfyngno3v6hWeiqSlNyfcJFS1Z0sERlj2fIW1jRBeSSmZ01FY20hc+QRPnByuSRkqcKQMmvV9MVNdqmlguJmocTVcseQ/tWIXNvIZbckBifdITuGSAMjO7JVSCQCN4J27LSarPUmsH7njjga3k1sO9aSKe3iZdLqySv+jQkHIwz41/srknsqa9uLdQcZv9u88SfcT/npfMMBwRmQkgggg6SODAHgBxG/jTol21T5L3MbjJG49j572ufpl/BTpZ21P0v3FDJnjygtjZ7XcD9TfJ0qjqE8e6QDzr43nNfONNWynT2izXt/6dewqYS1eP8A32MblBs58x3Fphbi2OqMYGGUjx4yPikZGK42i790KmE8pZ/2bt1b7WH5c1kWHyW5WwXluJkbSV8WWNiA0bjirZ8ucHrq6KSa3HCaazPWfbuvUIGjYqQDpdXYFs48VCcHcePZQYY5ED5e8v0tv0SnpbkYGhfHWHPw5Mbmk6wnmzjgfG0sxhi8TSc6G0zLsi1YoYjPdvJoY5bSgkUFsbskFTgbhnFdHRDU6usssDycXHcypSN1Wx5ETL321yend4gkDskcIQEAYyruvWfihK+X6Tp1q08YLE6VtOEV+ZmHyltxs/Zd50+EkutMccWQSdJOWwOwEnyYHbW9oG0rRqJz44/LAju6kZv8pSmd1fQVuRolv+1jBZWdu251Usw7CSWI9DvInnjNfNekNwqlV4d79tx0rKObNPz1yaZLGD5OzDelzj+irPoGnq0+S+hp1njNsgNhbdJLHH8eRV7zBf51Ya0tWm5cEQly7RiuLm/aK0QDSqap5AejQOOmwAN7th+A3dpr5pc2CuamtN7vqdClcbKGEczZ2/Jf/D1vbyS4kuJxZSjUQEVRjVhUBON6jrNb9rbQp6tOCwWKIKlSU3rSZz4vCr1TWEDWZ0YsGgxxjd0cQTH7DNGPsUVSpy1pN8WTFa8+M4baYUf5VvGn4n+5hXf0PH/Tb8zCWZqObS2Mm0Yh2LIf+myj+IitvSstW2fnh7mMcy5dkwRSGRyQdUjN3mJqpkpGeeDTDsyGE7mkutaL16VVtRx2ZI71dLRSe3xXAxlkUweFWp5EZ0DscFLe0U8Vto8/uox94I9FUi4eNWbXF+5KsiCc+0+b6GPqjtV9bM5P2AV2dDR/K35mMiAR2rlGkCOY0IDOFJVS3AM3AE9Wa7znFNRb3vuMD22NtE21xFOvGOQNjtAO8elcj01DdUlVpuL7wdJbPkBu4ypyki9Ip7RpO/07m+tVJaa3MmOa9s3HSXM8nx5nbvOT/OrlZx1aSXkRMuPkzb6Nn2SDrQsfT+kH/wDU1V76WtcTfn7EkciM8+qn23anqNmuPQzZ+8V09DZS+ZjMrcirA8jAunkxyosb5YhPILa8VAh1/q5MHiGO4Ekk4JByxHjYqo3djUpSbisYkikTCSyeBXUplHwSR7nI3g56vsO4b60DI8LfZksjZLlc8dO4kdhf3bD9pjQES56dniK0tgPlm/DVs6J9tU9K9yCvkjZex897XP0y/gp0s7an6X7ihkzd88ljmxFygJktJUmGOOnUFkHm0nJ/Zqn1qaqQcH3o2YScJKS7maXZl108SyjxQ4yurccHrxVCrUdlNx4MscJ68dbiV9zi8lH1C5DAxkgSMFAKgkDUdPusdvGrDou+SjspLf3b8cfJcDm3dBt6/P8As3tjs64gstC3gitUQu3tZBG0ni5y0vuyxAAyCOyktNSlUVKEMJN4bzxWCitaUt2e4wOQ8S+1lCICSxd5DvxknSoY8Xxx7N+/OK19JSkqrcn5Je/7cCW1S2aSXm3/AN7zI56XxHs2L4sDuR9IU/7Gr10eh/prd3I5Vw8aj+bKyIq1mubccq78AAX12AOH6eX+6tKVhRb/AErke4mtvLuSVtc0jyvjGqRmdsDysSalpW0Ka/KsBiWRyd5B+1WS4vjhgR0cQGRrxkbyMSMOIC5QYyzbtLcW90prp06XP+jJR4m+ueR88zG5WcrKxx0bAtEYxuVOOQQN5cbyxYnjVbr2sa26X/K+TNmnWdPIhvPVch9qyKP8qKNP4df9VWzQ8MKWJrTzNDyKh139qOyUP+7/AEn9Nb2kJ6tvN+Riszofk9H+lk8jae54n8qpxKa7nMuuj2ZfN2osY+u4U/Ya2LSOtWivM8eRz3sG3Elzbxng88an6zqKtlZ6tCT8mR950Ja+PcDymP7VVj9pNUolKW50LjpNrXjdkgX92ip/KrVoqOFFEcszWcmtvyWU4niWNmCkYkBK4OD1EHOQOutu6to14akvoeJ4MmB55r74MNovlEb/AN9cr/DwxzZlrMhW3duXF5KZrmQyPjA4AKOxVG4CulbWkKKwijFs9eTGxzd3CRDOnOqQjiIwRqx/qOQqjrZlHXWV5cKhScn+3zCWJfVqmuXqwCF3bxnVlsHrXUWAPYBVMJSoOd6517Xud+5NCD6saZ/iJqzaJjhRTI5Zkm5s9lm52VfQjeZOl0j/AFokLJ/ERWvpGts7ynLh/bPYrFMqgGu6nijAvzmy2oJNmCVj+ktYZo/Qqgj/AKfRj0Gqnf0dS5a47+ZJF7igV4VaKawgRnRezLPSLeL4kCj0gCM/gql1Za1SUuLZMjS87ewWubOOWMZktCQyjiYW4kDr04B8wfsre0ZXVKrg8n7mMkUiDVsTxIwVrGUEwSfkpy9vbDCxydJCOMEuWXHYvWno3eQ1zLnRtOpvW5mSkXryX5Rw3cAubbIXOJYjxjb0dXWD2dm8CuVqMqM9WRIniRXn7k1WtqR8s34Ks/RPtqnpXuQV8kevsfPe1z9Mv4adLO2p+l+4oZMmvOJatLsy8RBljbvgduBnHpANVMnIJyfnWW2hdeBjXGD5B9xqgXkJU68oviWOk1KCa4GxkhDqyOMqwwc+XdUNKq4P8r35r5mbjjmVqJSbJLNycC/W3fqYRFiV9YwKsThhcu4j8NyXzwOdi3SVN+LD9ifyW0cUfRxKFVRhQOzG6uHOU51XrPE3klGOCIRz4yf+oxx53RWsa47Dlm+4ivr2hYYUytTeLxIhyf2Ubq4SBW0l9XjEZwEVnO4cTgHdXYua6oU3UaxwMM9xLPB3Hkr7fh1ZxjMGdQOMEC4JzndjGa4n+fhjg4/Uz2UiL8pOT81lL0U4G8alYZ0svDIyAeOQQQCCK7FtdQuI60TBrDMmfNfyyfpFsLtjLby+LHrOTHJ8DSx36SdwHUSMY355WlLJYOrBb+/zMovuLfsm3rH1hwPOAc59I31wDM555xLrpNqXjcf05X93hP6atejI4UYkcszN5q7bXtFM8FRz3l6P73FY6XnhbtcWhHMvjkvvVn+MSfWSaqxIRLnputOyyvyt0q+hQW/pre0dHWrryMZZFTcgItW0Lf8A0sz/ALtGcfaBVg0jLVtZfIwWZfOw0zcns6V8eZcgfYBVQJTnXlBcdJd3MnHXcSN63Y1crGOFKK8iJn3srYU9yGMMepVIDMXRAC2SBl2AJwCcDsqWvdUqOG0eGIwbPza+xJ7bR08ekPnSQyODpxq3oxGRkbvKKULqlWx1HjgMGjx2VaCaeGItoEkqIWxnSHYKTjrxnNZ1p6lOUuCbPC6dibGjtiba2Qq24ySE5Y5UEeNuy2k9QCrk4BPj1Tri6qXEtab+S7kSpYE3sNniMxqB1j7N9a56c18sbnpNoXjnfm5kx5g5A+wCrdo+OrRj8iJlm83F17WsbWQbg9yWfyoxlib1CNT6BXB0pLWuWuCX9/yZwyIBzjbF9qbRuIwMIzdJH+xJ42B5Acr9Wu5o2vtKKxzW4wksGZHIzlUlpb30Mgc+2ICsenGBIUZN+SMAhgcjPuBS7s3WqQnHue/5BPAjOz7XpJY4x8ORU7zBf51uVZalNvgjw6W2aoa4YjhgY+t4/wDVVHJjZ7TtGU60443jtHo+/qoCseUvIC3uWLQH2vOeKY8Rj+wPvj/d9ddO10pUpflnvX1MXHgVltzk9cWhxPGQucCQeMjHfwcbs7vcnDDrAqwW95SrL8r/ALMGmjV1tHhMuaXa7QX6p8C4UxuvUSAWT06hp8zmuRpagpUtbvRlF7yW88kn/KwLx0zuPUuKm6J9tU9K9zCvkjb+x897XP0y/hp0s7an6X7ihky1XXPlqpkzOedur7QmubLLKkUrTxaNx6BkaQAE7hh8Jny+SufOxhO52klisPriv4NuNw40dRZ4/T/0hNvy2ukYkSEgkHSxZgMdQLkt5ONZVNG28/8Aal8txjC6qR78fmb7lVtKF/00bjFxb5dQd6zxYeM4Hwt2nPZWjZUasVs5r9Mt3nF7n/ZtXFSL/NF/qW/5rIsuwGs24PFjHn0lc1wreGN0o/8A0l9TeqvCm35fwVlzr3HSbXuz8VlUfURR9+a+w6KjhRRW5ZmTzRxZv9R+BCx7zJEfsc15pmWFDDi0I5ki2byGN1Hru51VWbW0UK8TnODKxyR5lFU+FrGMtfF4m1Ks2sO48uea3SK22bDv1okgGSSRF4gXOd54ADPYasWhsdeXDca0yt9lSFZ4WXiJUI84YEV3rlJ0pY8GYHSdi/8Azqjq3fZGcfcKo/cTHOG3mzd3JPE3Eh9btVysV/pR+REyW8zS5vnHwjbnT5WEsTfcCfRWnprHYr5r+T2OZc/J25VYcHcQMEHiCONVokK55+b8BLO2+F48zjrGfFTd5fH7tdfRFPGbl+xjIjPNDb5vi5G6OEk/WZEP8LN6q39MSwoJcWYwzLf2DJoR5T8CF3PnAz/3qspYtIkOaEPWeurvQWESEtXm7hcbMlKMyNJcEBlJU4HQcCN44SCq7piWNdLgiSGRk86lqzbJtJHLO8VwyFmJJxIGO8nf8FR6q80TPVrNcUJFSpIVIZTgqQQfKDkVZprWjgRnTWz3V5klHCWNXHp4fw6ao0o6ra4Exv55AHDdSozeoV4DkWSUuzOeLMWPpOautvHVppEReXJ6yHtKyjx/lau+iSffI1VO8lrV5vzJI5Gr55tlGS0t7sDxoT0Mp/0tvQnzMP8AqVu6JratRwfeeSRUIqzojN1yJh1bQtexZlc+aL9IfsWtPSE9W3m/L3PVmdB7EiYNK+VVFcoWZgB+jAX+VU4lMXbHODs6HdJeLIfiQDpPRlcr6yKmhbVZ5RPMUfsdzBd28dzED0Mg6+KkHBDbzgg5HHiPKKjnBwk4yzPTyeE6ljYCaOQhGVxqOknHX7oD4rZHm414m4vFbmCi+XGy47W/uYIf1aSeKM5wGAbTn/TnT6KuFhWlVoxlLMiawZ88i0J2haY6rhGPmRtR+wGl+0reePBhZk953D+gj+nYekIAftqLol21T0r3Ma+SJB7Hz3tc/TL+GnSztqfpfuKGTLXqpk5SnPFYatpJghek2fIpJ4DSzHJ82c+igKQuApc9Ep0j3OeJA6z5Tx8lGD6ms2VEkPuXDY+odJH3eum4HQ/I3Q8lp0ZLJpDBm4kKhIz5c1UrOnL/ACDxWUn/ACdmvL/8+PkilOU9x0l7dScdVxIR5tbY+zFfXbCOFGPyOCzJ5J8ppLCZpYkjcsmkrICRjUGyNJBByBWV5axuIasvmE8CWnnovMeLb2inqISTd/HXK/w8cc2ZazIPt7bU95M09y+uQjHDAVRwVQOAG/1ntrq2trGjHCJi2ZXIyxM17AoBIVw7bs+JF459eMDysK8v6qp0JPyw5hZl87KOLkScQHC5/ZXoyfMTv9NU0lKI5c7ONvtG6jb5ZmH7Mh1r/CRVv0dUU6MSJ5ms2dfSQSpNCxSRDlWHUf5gjcR1g1tVqUasHGWTPCyI+emXTlrGBpsfrNRAJ7dGCf4q4UtD/m3S3GesV5tzbE13O89w2qR/QABwVR1KB1fzrr2ttGjHBGLZYvNds8x2ssx4zsFT9ldSZ8zFpv3FcTTFbWqqC7v5M4LvJxt9ui2ZfNw/5YqPO4K/eRXNoLGrFeZ68jnNeFXWnuiRl3cgrfGzrVT8Ni/8c38mSqlpGWtcyM45G35f2OvZN4g4polH1WUn+EGo7KerXiz2WRz2KuS3xIi/eQd70lhZP1qDGfq5QfZGD9aqdfQ1LiS88eZLHIkvKa80Wl5KOKWkmPOVOPtqClHWqRXmj1nLYG6rrDdAhZ0rsy2xJFH1JEF7rMn3KtUmb1pN+ZMZ+2tkLPFPatwniIU9jjep9Bwfq17TqOnNTXcMzl942VirAhlJVgeog4I9dXalNSimiElvNXa9JtFM8Fjf+Nei/rrn6XnhbtcWjKOZaUmzxe2d1avuM2ZIyeqQHUPtC58mqqzSnqTUiR7zn+W3KMyOpV1YqyniGU4IPlBq5UYwlFNERIeSHLS62cW6Aq0bnLwyAlCeGdxBDY3ZB7M5wK1ruwhW3vPiep4EsueeibSehs4IpMY6TJbHlC4H2k1zo6H373uPdYrSedpHZ5GLO7FmY8SzHJJ8ua7tGmqcUkYk15qtla7hrhx+jhUjO/ezqQ2PNFrP7RQdYrl6YrqNPZrN+x7FbyQc66H2nbs3Fp2J85XJrY6J9tU9K9zCvkjf+x897XP0y/hp0s7an6X7ihky16qZOUp7IqKRPa06e5KSwuf29LAekBvVQFaxWyJc2rN+puIAhPVlo+ib0hsH00BiXkz20M1nPFqIcNG54KcjLDyMo3eegLu5u4Vi0KHSVoLUk9GwbeANw0+ciuDZ0p/j5uSwzw/c6FacXbxSfApYcnL07zaXRJ3k9BLxP1a+m0LmjGKWsuaOVgfX/Dd58zuf3Ev9tTfi6HjXNDA/P+G7z5nc/uJf7afi6HjXNDA97fklev8A/jSoPjSjol70ukVhO/t4LfJe/sMGWXyP5Me0VO8PcyYyQD4oByMahkKDhskAsyqQNK5auX987mWC3RRnGOBYthsrTDjHVWgZEI5xeSPt8LIhCXUS48bcJE44J6sHJDdWSDgYI37C9/Dywl+l/QxksSmdp7HuLc4nhkj8pU6T5nHisPKCas9K6pVF+WWJHkYkETOdKKzt2KCT6hUsqkIrFsEx5OcgJpDrugYYlwSrHTIfODnox5WGT8FWO6uVd6VpwWrT3v6GSi2W3sWx1lQq6YoxhFxgcAM6eoYAAHUBvySSa1KTk3J5skPDnMtpG2VcRxRvI8kka6Y1ZjhXVzuUE43VsWbSrRcmePIov/hq8+Z3X7iX+2rUrqjq/rXNEe8vPk1YskNnGwIKQrqB3EMY4gQQevUGqpXElOrKS4skWRI9pWHSJPCeEtu6ekrgfeajhLVkpcGenNCcmr3HvO6/cS/21cKd3R1d8lzRFgy1ea62nSxljmiliKT61EiMmQwThqAzjTId3xvLVf0pKEqylB47u4zjkSPlysrbKuxEjyO+hAqKWYguurcoz7kmtS11VWi5ZHryKS2PyWu2nhV7W5VTKgYmGQAAsMkkrgACrPVu6SpPCSxwfeR4bzoLY66p2byL9qhj9pNVFEpudrxkaXHFSD6qAojnT5JTLtB5baCWSKcCUGONmAZvdg6Qd5YFvr1YtGXkFS1Zyww4kclvMnmr2LPDNPLNDLFiHCmSN0ydQl3agM/q6i0vcQnCMYNPf3HsVvLU2Zs49EpXcwAwfKK4RmQzl1yIS+YyxERXQHjAg6ZABjfjJzj4YBONzDA1V0bLSErf8st8fYxlHEqfafJ66t/10Eij44GpD5pEyp9Bqx0ryjVX5ZGGDRrEGTgDJPADefVU7lFZnhJtg8hrq4Ya0aCPiWdcMQPixnBP7Rwg62FaFzpOjSW54vgj1RbLZ2DslFRLeAYiTi3HUc5O/dqy28tgZIXACqtVitWlWm5zzZKlga3n0g0WlqP/AHm/BVn6J9vU9K9yCvkjJ9j572ufpl/DTpZ21P0v3FDJlr1UycwNt7IhuoWguIxJG43qfsII3gg7wRQFSbe5k5dJisrodAW1dFcDJRu1XVT1buA8uaAjHOVyKurK3ga5vFniMyxhdGkqSrHJbi2ACMk530BBbHbs1tNLJanoteQV0qw6MsGAKuCMblO8dVAbiw5w7xZFMro6A+MogtwSPIej/wDMUwBdOxoDdQpPBIjxuMg9DD1biCNG4g5BHkpgDO/wKbtX9zD/AGUwB6w7Clz7sr+wqofWgBoDcbK2Cse/G+gN6qADFAavaWyg+8bj1EbiD56A0M+zp1zpIOe0EE+doyrH0k0BjizuDu3D0yt9kkjL6xQGTZ8nWYgyEtjgMAKPMi4UegUBKLSyCDAFAa7a2zi/AKccMorYzxxqBx1UBov8DlzxTH0MP9lAbvZWyyuC2N24YAUDfngoAG8k+mgM6/tNQ3dmOAO47juO4igIzcbDkz4ugf8A6Yf7KAyNn7HcHxtPnEcanHnVQaAzr7ZZZcAKcbxqVWwfJqBoDULsOTO/Rjs6GH+ygJFsux0bzxPE0BsZ49QxQEa2lsdmPi6eGATHGxx2ZZSaA8LLYrg+Np7N0canB471UGgJPaW4VcUBhbS2QsnVvoDRz7LmUkq2fKw398Yf+KgMX2pcZ6u/OfsMpH2UB62+wJH/AFjZGclQAqk9pVQAT5Tk0BJ9n7NWMbhQFceyD97W30zfhq2dE+2qele5BXyQ9j572ufpl/DTpZ21P0v3FDJlr1UycUAoCqufOLpW2dA36uS4Yt5dCjd6i3roCndk2pfaciSLuJlDqd3ilWA3dmCMeigPOxsw0FkxG9rpk86EpkebOr1mgLr9j6p/w6QHeounCH/TpT+eaAs/SKAYoD9oBQCgPkqKA/OjHZQH0BQH7QH5igGkUB+4oBQH5poBigGKAaaA/aAUB+YoBigP2gFAfhUUB89GOygPoLQH7QFUeyD97W30zfhq2dE+2qele5BXyQ9j572ufpl/DTpZ21P0v3FDJlr1UycUAoCP8s+Sse0YBFIzRsjh45U90jjrHaMbiP8AagK2vOZ++6QyJtCOR3jMbPJEUIQ/F0lhnHm40B5WfMndExpLexpFDq6Poo2LeOcsTqIAJ7cnhQFr8luT8VjbR20GdCZ3tvZmJyWPlJ/7UBt6AUAoBQCgFAKAUAoBQCgFAKAUAoBQCgFAKAUAoBQCgFAKAUAoCqPZB+9rb6Zvw1bOifbVPSvcgr5Iex897XP0y/hp0s7an6X7ihky16qZOKAUAoBQCgFAKAUAoBQCgFAKAUAoBQCgFAKAUAoBQCgFAKAUAoBQCgFAKAUAoCqPZB+9rb6Zvw1bOifbVPSvcgr5Irjkdy9uNnI6QJCwdgx6RXJyBjdpdd1WTSOh6F9JSqNrBYbsP5TIYVHHIkHhsv8A5K07kv5tc7qrZ+KXNfaZ7eQ8Nl/8ladyX82nVWz8Uua+0beQ8Nl/8ladyX82nVWz8Uua+0beQ8Nl/wDJWncl/Np1Vs/FLmvtG3kPDZf/ACVp3JfzadVbPxS5r7Rt5Dw2X/yVp3JfzadVbPxS5r7Rt5Dw2X/yVp3JfzadVbPxS5r7Rt5Dw2X/AMladyX82nVWz8Uua+0beQ8Nl/8AJWncl/Np1Vs/FLmvtG3kPDZf/JWncl/Np1Vs/FLmvtG3kPDZf/JWncl/Np1Vs/FLmvtG3kPDZf8AyVp3JfzadVbPxS5r7Rt5Dw2X/wAladyX82nVWz8Uua+0beQ8Nl/8ladyX82nVWz8Uua+0beQ8Nl/8ladyX82nVWz8Uua+0beQ8Nl/wDJWncl/Np1Vs/FLmvtG3kPDZf/ACVp3JfzadVbPxS5r7Rt5Dw2X/yVp3JfzadVbPxS5r7Rt5Dw2X/yVp3JfzadVbPxS5r7Rt5Dw2X/AMladyX82nVWz8Uua+0beQ8Nl/8AJWncl/Np1Vs/FLmvtG3kPDZf/JWncl/Np1Vs/FLmvtG3kPDZf/JWncl/Np1Vs/FLmvtG3kPDZf8AyVp3JfzadVbPxS5r7Rt5Dw2X/wAladyX82nVWz8Uua+0beQ8Nl/8ladyX82nVWz8Uua+0beQ8Nl/8ladyX82nVWz8Uua+0beQ8Nl/wDJWncl/Np1Vs/FLmvtG3kPDZf/ACVp3JfzadVbPxS5r7Rt5Dw2X/yVp3JfzadVbPxS5r7Rt5Dw2X/yVp3JfzadVbPxS5r7Rt5Dw2X/AMladyX82nVWz8Uua+0beQ8Nl/8AJWncl/Np1Vs/FLmvtG3kPDZf/JWncl/Np1Vs/FLmvtG3kR/ljy9uNooiTpCoRiw6NXByRjfqdt1dHR2h6FjJyptvFYb8P4SMJ1HLM//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0838" name="AutoShape 6" descr="data:image/jpeg;base64,/9j/4AAQSkZJRgABAQAAAQABAAD/2wCEAAkGBxQTEhUUEhQVFRUXFR4bGBYXFxgaHBwYFxobGBweHhcYHyggHRwmGyAZITEhJSkrLi4uFyIzODMsNygtLisBCgoKDg0OGxAQGzckICQsLCwsLCwvLywsLCwsLywsLCwsLCwsLCwsLCwsLCwsLCwsLCwsLCwsLCwsLCwsLCwsLP/AABEIAK8BIAMBEQACEQEDEQH/xAAcAAEAAgMBAQEAAAAAAAAAAAAABgcEBQgDAgH/xABPEAACAQMBAwYGDggEBQQDAAABAgMABBESBSExBgcTQVGSFyJhcYGRCBQyNEJSU1RzgqGxstMjM3KTosHC0hVDYuEWJKPR8CVjw/JEg7P/xAAbAQEAAgMBAQAAAAAAAAAAAAAAAwYCBAUBB//EADoRAAIBAgIGCAQGAQUBAQAAAAABAgMEETEFEhMhUZEGFjNBUmFysVNxodIUIjKBwdEVI0Lh8PFiJP/aAAwDAQACEQMRAD8A1HNrzfxbSileSV4zG4UBQpzkZ66+i6Z0zUsKkYxinisd5qU6akiY+A+3+dTd1K43Wyt8Nc2SbBcR4D7f51N3Up1srfDXNjYLiPAfb/Opu6lOtlb4a5sbBcR4D7f51N3Up1srfDXNjYLiPAfb/Opu6lOtlb4a5sbBcR4D7f51N3Up1srfDXNjYLiPAfb/ADqbupTrZW+GubGwXEeA+3+dTd1KdbK3w1zY2C4jwH2/zqbupTrZW+GubGwXEeA+3+dTd1KdbK3w1zY2C4jwH2/zqbupTrZW+GubGwXEeA+3+dTd1KdbK3w1zY2C4jwH2/zqbupTrZW+GubGwXEeA+3+dTd1KdbK3w1zY2C4jwH2/wA6m7qU62VvhrmxsFxHgPt/nU3dSnWyt8Nc2NguI8B9v86m7qU62VvhrmxsFxHgPt/nU3dSnWyt8Nc2NguI8B9v86m7qU62VvhrmxsFxHgPt/nU3dSnWyt8Nc2NguI8B9v86m7qU62VvhrmxsFxHgPt/nU3dSnWyt8Nc2NguI8B9v8AOpu6lOtlb4a5sbBcR4D7f51N3Up1srfDXNjYLiPAfb/Opu6lOtlb4a5sbBcR4D7f51N3Up1srfDXNjYLiPAfb/Opu6lOtlb4a5sbBcR4D7f51N3Up1srfDXNjYLiPAfb/Opu6lOtlb4a5sbBcR4D7f51N3Up1srfDXNjYLiPAfb/ADqbupTrZW+GubGwXEeA+3+dTd1KdbK3w1zY2C4jwH2/zqbupTrZW+GubGwXEeA+3+dTd1KdbK3w1zY2C4kO5yub+LZsUTxyvIZHKkMFGMDPVXZ0Npmpf1JRlFLBY7iOpTUUTH2Pnva5+mX8NcbpZ21P0v3JKGTLUkbFVMnNVyY5SwX0Rkt3DAHS6nGpGHUwB+0bj1E0BuKAUAoBQGln5TQLeJZaw07qW0LjxVVdWW37s9QGT14xvoeG5Boen7QCgFAKAUAoBQCgFAKAUAoBQCgFAKAUAoBQCgFAKAUAoBQCgKo9kH72tvpm/DVs6J9tU9K9yCvkh7Hz3tc/TL+GnSztqfpfuKGTJXzo7ReDZsxjOJJNMKHsMzBM+cKSfRVTJnkUxyNea1aaWz3z2kxjkiOcTwqTlSB8LcSDxBFc2td/h7hRn+mX0ZuU6O2pNxzX1Rf/ACc27FeW6XEByjj0qRxVuxgd1dI1MTZ6qABqAiHOBysa0jWK3XXdzbol4hRwMjf6V7OsjsBqKtWjRg5Te4ypwlOWqkUdcl7a+6VXZ5rRVuJpOJkcyoshOd+NL4x2ZqCyqutF1X3vd5ImuIKElBd2fzOnoXBUEcCMjzHfW4a590AoBQCgFAKAUAoBQCgFAKAUAoBQCgFAKAUAoBQCgFAKAUAoCqPZB+9rb6Zvw1bOifbVPSvcgr5Iex897XP0y/hp0s7an6X7ihkyR87cR/w8yAEiCeKZgPiRyLq9QJPoqpkzKxvrtNm3t27gmO6Ant2UZEmokkA8PdH1EdtcnStlO5cHHue/yRv2lxGlrY/sZOxeTlwA8rXM1tLK+spbyMqKSMYK5wxxxJ7K5s9MbHCFHfFbt/f5mz+CU8ZVNzfDuN2qbRX3G1Jvrwwv94r1dIJ98PqYvRsXlJnxLa3zjEm1Lk546Fji/CM14+kE+6C5nq0dDvkzQ3Vq2z7gXbSSXETBUleVi8ke/wAVgx4rk8OqvI3jv47OW6a3rg/IyVGNtLWX6XufFeZgCLpYdo3wU4vClpahtxdndA2nt9znd8U137Gg6NvGnLNI5teanUclkdEWcWiNF+KoHqGK2iE9qAUAoBQCgFAKAUAoBQCgFAKAUAoBQCgFAKAUAoBQCgFAKAUBVHsg/e1t9M34atnRPtqnpXuQV8kefMLOsdpdu7BUWQFmY4AATJJPUAKdLO2p+l+4oZM3HKbnDtpY5LWxBvriVGRY4lLINY06nc+LoGd+/wBXGqmTkUfZ+ZbLZxIkGzohJK3EG4k8YIM/BUHPq7K5Wl7h06OpHOW79jbsqWvPWeSJG/uj/wCf+f71Tp5/I7iPysAKA8L61WWNo3GVdSCPIdxqSjUdOanHNHkoqSafeaDZjTNBbNHF00+xrgrJAvGSBx4siLvy4UDzlSfJX0ChVVWnGa71iVypBwk4vuLH2Fzh7PuiqR3CrKzaehlBR9WcadLcWzu3E1KYEroBQCgFAKAUAoBQCgFAKAUAoBQCgFAKAUAoBQCgFAKAUAoBQFUeyD97W30zfhq2dE+2qele5BXyRr+Zq+gh2fevdOiQ9IA5c7iGTGMdZPDA3mnSztqfpfuKGTJPzMWRSwZsMsTzyNbh1AcW+rxNRAy2d5yeo7t2KqiJ8MSPbWVtm31w1wD7XupjJHcEEqGYAGNyPckdWdxHpxw9LWdSq1UprHDdgb9lcQinCW7ebdWVwGUggjccjB9NVmUG3hjv4M6qeC8j5O7j6qgaaeBmK8Bi7Q2jFApeWRUUDiTvPo4mpqVCrWajBYmM5qCxk8DK5AWUhkudoSq8UUsSxxIwwzIpJ6QrxG84Xrxntq7aOtnb0FCWfecG6qqtUbWWBjbeeKHbNldX3iQG3IikZQqpdZw3SNjrXeCxwOPUa3SAtNGBGRwoD6oBQCgFAKAUAoBQHyHGcdfHH+1AfVAKAUAoBQCgFAKAUAoBQCgFAKAUAoCqPZB+9rb6Zvw1bOifbVPSvcgr5IwuZWxhmsL2O5VWiaQaw+4Y0cc9WOOeqnSztqfpfuKGTJDzQgYvRDJLLaLc6LZpHL+Ii4Ogn4Gdwx2VUyc2fOTs66mtwLViUyemhQJrkjI4KXB3g79IwSOBBxQFAxbRa0LCJzEyNkI7tvUA5jMMg8Uk79RwRjGN9a1ezo101OP795LCvOnky3Nm3gnhimHw0BHmIBqkXNN024v/AGvA79OWslLiaLlztp7a3XoyFkkfSrHGF3ZJ37uFbWirSNxWankliyC7rOlTxjm9yIZsa1e6uVe3Es04wV0SGTQ+MEl2XQq58bxlwM4GSKudOlCmsILBHElOUnjJ4nQEZkW0WK4lE9zoAdkXGp8jPiqN32VmYlXc4drcSbYx0i4VI5be3uMtA+ldJGjONWsHPnrUurr8MteSxj5dxPRo7XcnvJpyc5yEeQW9/H7TuDuXUf0Lnh4kh4E/FPbxNS0LmlXjrU3iR1KU6bwkie5qYj78DxvbtIkLyOqIoyzOwUAeUndXoIHfc8Gz1cxxGW4fgoiQkM2QAqlsZ8/DdxrCU1FYvIyUXLcjWJzsXCz6J9nyIrRkokZ6SQtkAZzpVRjOfRWvC9oSi5KW5d5JK3qRai1vZ5X3O7dK4jj2VMzkZCl9TEDr0xoSBUtKvTqrGDxMZ0pU909xsBzwwxaBeWd7bagMs8OF1Y34yQxHoqUwNbtDn2gVh0NrK8ZcKZXIQYyMkKAckDfjINAeG3ue4iJjbWcwYjxJJxhMHg2F4+bNASnmegmezN5dOzz3bayzcRGvixqANwX3TADd49ATygFAKAUAoBQCgFAKAUAoBQCgFAKAUBVHsg/e1t9M34atnRPtqnpXuQV8kRfkNtUW2xdouVVyzrGiMoYM8i6FBU7iMnOPJXnS1pVqbfhfuLdYowtipDsq7hkmW5EMUAeRotRV5m9yHAIXSo3+U4zVEsrpVcW5b29y8jo3FHUw1V3b2WF4QrYDTJPc2pc5Ek9q64J4ZJDKV8m7yEV0DVNps3bCXge3uFgeZoWaGaLDxTx40loyclWUkaoySVyN5G+gIdyHkzYQDrUaD5ChII9YqkaUjq3E0+OPNHftXjSie5h6XauzoyoKgyyMDvACRkDce0sK6XR+H65fI1NJS3RXzN/fctIULaJobO0V2XpiAXndDhxBEB7lWGDIQ2SCAOurKcs11xzk2LNgm7fpUKAR28il1xvIYkMWHHUOHkrGUlFYyeCPYxcngiIcitkRNrllikaZZW0y3AbpCgPiMVfgcdlVjS93Nz1YTxi13f2jrWVGOrjKO/zJftLZkdxG0cyh1xnBH3f7VyLWrKk9am8GjcqRjJYSWKIRebQuY5l2ZJfzpblP0TKQHOeCPJx08QN/k81op6QqVLXbRji1mv6OU7aEauo3ueRuLLkrJKI/8RuJLkxgKkbHKKF3Dd1nGMsd5681oXWl5ySVP8qfM2aVlGO+W9/Q38WzYUfWkaBsaQQBuA4DyeYVyJ15v8jlj5d378TcUVjika7lFt8w4WON3ZiBqEcjKg62bSpO74o3mtm1tY3EsZSUUu/FYv5EdWq6a/Km38n9TZ8m+VWz7QKirdy3E7ANI1tIryueAGsABR1KDgD0mrbb7GMdSk1u4YHFq7TW16ie/wCZJOcLYrXlk0ZeRExqeOOISyvjeFXLYBz2esDNbBEc+3m27m0i6Ga3fpBIzQPdocxpgICkTDSG3Z1bx2dtAafY6T7QvIIXZ5mklAIZ2O4nLHjuAXJ3dQoDsG2t1jRUQBVVQqqOAAGAB6KA9aAUAoBQCgFAKAUAoBQCgFAKAUAoBQFUeyD97W30zfhq2dE+2qele5BXyRWuyboJZRmRXMK7QWSUopbHRxHTnG7BY9fZWv02hObjCGbi19SSyajNOWSZMOcC9UWsTtno2miLgDJMerURjPxRXy/RMcbta3cmdy9f+i8O8t7Y92Lq2jlMelZYw3Rvg4VhkAjhwIq2HGK15b8kU2dcW207MdFFFcL7YhXIQLIRG0iqNy+KdJA3bx5aAwYLuKzvby0d1QC4MsQJAGiZRJgHyFiKrWmrSc6m0gsU1v8A2OrYVkoasmYse11I2nfRt+otRbQMPlrgkErjic6MV0dE20qNDCWbNW9qqpU3ZI2fIXkOsKLqVZbkICzyHIjHxE1e5AzjI3k56q6pqG65UclLmdITH0fSwzrIhZ/gkFZFzjgRju1DXpqrTlB95nSnqTUl3GSuwLrxsiLju8fq9XnqsPQVfdvXP/g6v4+G8+12BdA5AQ46g4/nXn+EuI71hzPfx1NkN5XWElveWlxLEyqXMTEgFcSDxckZG5vLWxSt69GjVptYbsVw8zCVWnOpCSePc/3JArk781Xf0s6Bl2Oz5JgxjC+KcHLYGTW7a6Nq3MW4ZLiQVrmFJ4M9v+H7nsi7/wDtW5/grjiuZD+Pp+ZFeVWxANJ2nJFb2wYBWjDTTFiCwwVXEQ8U+NhuHVXXsNG/hnrSlv8Ap/z9DTuLrarVit3nmT/kveQ+0v8AkTLMig9GZ2m8dsbsSTDOjON43DqrrmkVbyr5ptoXT+2JJ4prmRiZBqKRouBpVMgkgcOA3DrzmgN7zUcgZdmyyS3awmQriN0k1EAnxvF0jGd3jZ8nbkC1OnJGVx66A8+mk7F7woB00nYveFAfolk+KD5iKA/Y7wZwRg9hoDKBoDxeU9WPXQHj0z9i94UB9x3W/B40BkM2BmgMd5W6sek0B8G5Ye6wPSOwn7gT6KAyVmGM0B4tcE7wN3adw9dAamflHbqcPeWqnsMyZ++slCTyQM22vS41RvHKvbG4b7qxaazBlQXgbdwPZQFY+yC97W30zfhq2dE+2qele5BXyREuSZ/9A2r9X7lp0s7an6X7nlDI2nLKMHZT5A3QqRnt4fzr5DZSav44FluEtjLHgW3yfdREkS/AjXd2ADA+wVcjhY4npyi2Ut1azW7HAljZMjqyNx9BwfRQHNe3Zr+1eWG+jYyFY0SZlQoVhDBTrdCHGCN+5twyc0GC7jc82nJq7u5grCRdnpOJ5CyhRLJGBpAJALAnqG4DPA4oCyuU/wCgtNpkE7rYqp6/0oZfvxUtGOtUivM8eRziue0+s1bIWsMMiM+sHtPrNZ/hYcAfUUrqcq7qe0MQfWDXjtIPuGJNeRvOLcW7iK7drm0c6ZElzIVU/CUnfu46eHmODXMvNFwlB6q3+5lGbTxLH2hCIZSqnMbKGjbOcqfL147esYPXXyzSNlsKuCyeR37WvtI4vM0vODPo2IwzvmvFHdGr70q09GKGMVj3tv2Rzb+WNT9imt/afWavitYYZGgWi2znOzNnxIygkmRldSyvxkAZc7x+l4HcapGmLmnQrNyjjv3fsbdvSlUTSeBKth3202uLeOS5gaIuNSrAFOld5APVuFc220tCvUVNRaxJqtk6cdbEqHl7dGXaV44J98OvH4h0f01fLC2i6Sb4HPb3ln82h6PZsJ65JGb+ORT+Ba42kEo3DS7sDOOR5c910f8AD7RM4L3DNx6kVh/UKk0bSU6rx4HkimBntPrNWNWsOBgN/afWa9/Cw4A97W8liOYpZIz2o7KfWDWErOnLNDEtfm15x5ZpFs79tevdDOdzh+pWPBs8AeOdxzndxb7R2zWvD90ZqRbljd7ircRu/wB/MeNcgyK5587sjZ0Sg/rLoepFf+eK3tH01Otg+B5LIovf2n1mrJ+FhhkR4l/83O2jNs+BycvCehfzLgKe70XpJqsX1HZVmu57ySLxRP7ifMeR11qHpz9z33OvarKCf0cMaHB8hk/rru6Lt1KnizCWZtuZ6PRb3MuTlpFUfUGn/wCatbS0VCpGK4HsS1brbMcFtJcTnEUS5Pax4BR5SSB6RXNjFzkooyOeOV3LS62g5MrlIs+JAhIRR1ZA923+o+jA3VZLXR8ILFreRtkdEYroqhFHhkbPvZYHEkEjxOODIxU/ZxHkNRVLSE1g0MS8Objl/wC3/wDl7kqt2q5SQAATBRk5A3BwN5A3YyRjBFV2+sXQetH9PsZp4mJz43Ou1ts8RMwI8umu50T7ap6V7kVfJGPzR7JF3szaFud3SnSD2Ep4p9BwadLO2p/J+55QyMa1DXey3hbIlRGhcHqlj7frCvkldfhb5SfHH9mWOm9tQa8sP3RI+bPlqbmTopYhC6xIUzxkTSEkY+aQA+QN5KtsakZ46ryOK4yWGKLRFZHh8soPHfQHxcTKilmOABQFXc5N8Tsm8fh0s8aAeRSrY+w1t2Mca8TyWRQ4q4x3IiLAteRdmsED3NxIjzRK4A4eMqvuAjfcAyjJO8g7qrt3puVGpKOCwTw7+4lhScsjD5SciFjtmu7Sbp4UIEgI8ZMkDOcAkZIyCqnfneM42LDTEbiWq/oeTpuGZCzXae9EZcWy7sybLsHb3Sho8+RWeNf4Ylr5t0mopVHhx91idKwk8WjA52ptOztnRfHeSX1f/eut0apYU18vd4kF3LGoyrDwq5vI1C7LuHR7Uh+Tt1B86hYj9sdfKNP1dapzfNnXsFuNvsGYe34E/wBMkh/ZRNJ/ida0dB0Nao6j7t37v/glv6mEVHiUBd3PSSSSH4bs3eYn+dfXbWOrTS8jiMvPk3Fps7JP/ZDd9Ek+92qp3ktavN+ZJHIjPPtL41hF8WBnP1yo/pNdLQ8d8mYyK92Ds/2xcww50iSRVLDiFJ8Y+cDJru3FXZUpT4IwJ+3IOwDMhnmDKcMNROCOIyLbBx5DVf8A8zW4L6meoiM8s+Rz2QjkV+lt5SQkmACGG/ScEjhwIO/B3AgiurY6QVxuawaMXHAjCuVIZSQwOQRxBG8Eemt6pFSjgzw6ZsNpdIIpR/mwq/pYBvsDAeiqPOOpJx4PAmK/5+bjxLCPtEkh9OgD7zXV0RHGcmYyKmqzEZYfMxtPTcTWrHCzx5Xf/mR5O4fsFj9QVw9M0cYKou7+TKD3ly2M5ZUU8dQBHlB31XiQ565yrnpNq3jdk2n92An9NWrRccKKI5Zk65vIdGzFPXJOT6CdP/w1x9Ky1rhrgkZQyPPnu2gVt7K1BwHBmfyngno3v6hWeiqSlNyfcJFS1Z0sERlj2fIW1jRBeSSmZ01FY20hc+QRPnByuSRkqcKQMmvV9MVNdqmlguJmocTVcseQ/tWIXNvIZbckBifdITuGSAMjO7JVSCQCN4J27LSarPUmsH7njjga3k1sO9aSKe3iZdLqySv+jQkHIwz41/srknsqa9uLdQcZv9u88SfcT/npfMMBwRmQkgggg6SODAHgBxG/jTol21T5L3MbjJG49j572ufpl/BTpZ21P0v3FDJnjygtjZ7XcD9TfJ0qjqE8e6QDzr43nNfONNWynT2izXt/6dewqYS1eP8A32MblBs58x3Fphbi2OqMYGGUjx4yPikZGK42i790KmE8pZ/2bt1b7WH5c1kWHyW5WwXluJkbSV8WWNiA0bjirZ8ucHrq6KSa3HCaazPWfbuvUIGjYqQDpdXYFs48VCcHcePZQYY5ED5e8v0tv0SnpbkYGhfHWHPw5Mbmk6wnmzjgfG0sxhi8TSc6G0zLsi1YoYjPdvJoY5bSgkUFsbskFTgbhnFdHRDU6usssDycXHcypSN1Wx5ETL321yend4gkDskcIQEAYyruvWfihK+X6Tp1q08YLE6VtOEV+ZmHyltxs/Zd50+EkutMccWQSdJOWwOwEnyYHbW9oG0rRqJz44/LAju6kZv8pSmd1fQVuRolv+1jBZWdu251Usw7CSWI9DvInnjNfNekNwqlV4d79tx0rKObNPz1yaZLGD5OzDelzj+irPoGnq0+S+hp1njNsgNhbdJLHH8eRV7zBf51Ya0tWm5cEQly7RiuLm/aK0QDSqap5AejQOOmwAN7th+A3dpr5pc2CuamtN7vqdClcbKGEczZ2/Jf/D1vbyS4kuJxZSjUQEVRjVhUBON6jrNb9rbQp6tOCwWKIKlSU3rSZz4vCr1TWEDWZ0YsGgxxjd0cQTH7DNGPsUVSpy1pN8WTFa8+M4baYUf5VvGn4n+5hXf0PH/Tb8zCWZqObS2Mm0Yh2LIf+myj+IitvSstW2fnh7mMcy5dkwRSGRyQdUjN3mJqpkpGeeDTDsyGE7mkutaL16VVtRx2ZI71dLRSe3xXAxlkUweFWp5EZ0DscFLe0U8Vto8/uox94I9FUi4eNWbXF+5KsiCc+0+b6GPqjtV9bM5P2AV2dDR/K35mMiAR2rlGkCOY0IDOFJVS3AM3AE9Wa7znFNRb3vuMD22NtE21xFOvGOQNjtAO8elcj01DdUlVpuL7wdJbPkBu4ypyki9Ip7RpO/07m+tVJaa3MmOa9s3HSXM8nx5nbvOT/OrlZx1aSXkRMuPkzb6Nn2SDrQsfT+kH/wDU1V76WtcTfn7EkciM8+qn23anqNmuPQzZ+8V09DZS+ZjMrcirA8jAunkxyosb5YhPILa8VAh1/q5MHiGO4Ekk4JByxHjYqo3djUpSbisYkikTCSyeBXUplHwSR7nI3g56vsO4b60DI8LfZksjZLlc8dO4kdhf3bD9pjQES56dniK0tgPlm/DVs6J9tU9K9yCvkjZex897XP0y/gp0s7an6X7ihkzd88ljmxFygJktJUmGOOnUFkHm0nJ/Zqn1qaqQcH3o2YScJKS7maXZl108SyjxQ4yurccHrxVCrUdlNx4MscJ68dbiV9zi8lH1C5DAxkgSMFAKgkDUdPusdvGrDou+SjspLf3b8cfJcDm3dBt6/P8As3tjs64gstC3gitUQu3tZBG0ni5y0vuyxAAyCOyktNSlUVKEMJN4bzxWCitaUt2e4wOQ8S+1lCICSxd5DvxknSoY8Xxx7N+/OK19JSkqrcn5Je/7cCW1S2aSXm3/AN7zI56XxHs2L4sDuR9IU/7Gr10eh/prd3I5Vw8aj+bKyIq1mubccq78AAX12AOH6eX+6tKVhRb/AErke4mtvLuSVtc0jyvjGqRmdsDysSalpW0Ka/KsBiWRyd5B+1WS4vjhgR0cQGRrxkbyMSMOIC5QYyzbtLcW90prp06XP+jJR4m+ueR88zG5WcrKxx0bAtEYxuVOOQQN5cbyxYnjVbr2sa26X/K+TNmnWdPIhvPVch9qyKP8qKNP4df9VWzQ8MKWJrTzNDyKh139qOyUP+7/AEn9Nb2kJ6tvN+Riszofk9H+lk8jae54n8qpxKa7nMuuj2ZfN2osY+u4U/Ya2LSOtWivM8eRz3sG3Elzbxng88an6zqKtlZ6tCT8mR950Ja+PcDymP7VVj9pNUolKW50LjpNrXjdkgX92ip/KrVoqOFFEcszWcmtvyWU4niWNmCkYkBK4OD1EHOQOutu6to14akvoeJ4MmB55r74MNovlEb/AN9cr/DwxzZlrMhW3duXF5KZrmQyPjA4AKOxVG4CulbWkKKwijFs9eTGxzd3CRDOnOqQjiIwRqx/qOQqjrZlHXWV5cKhScn+3zCWJfVqmuXqwCF3bxnVlsHrXUWAPYBVMJSoOd6517Xud+5NCD6saZ/iJqzaJjhRTI5Zkm5s9lm52VfQjeZOl0j/AFokLJ/ERWvpGts7ynLh/bPYrFMqgGu6nijAvzmy2oJNmCVj+ktYZo/Qqgj/AKfRj0Gqnf0dS5a47+ZJF7igV4VaKawgRnRezLPSLeL4kCj0gCM/gql1Za1SUuLZMjS87ewWubOOWMZktCQyjiYW4kDr04B8wfsre0ZXVKrg8n7mMkUiDVsTxIwVrGUEwSfkpy9vbDCxydJCOMEuWXHYvWno3eQ1zLnRtOpvW5mSkXryX5Rw3cAubbIXOJYjxjb0dXWD2dm8CuVqMqM9WRIniRXn7k1WtqR8s34Ks/RPtqnpXuQV8kevsfPe1z9Mv4adLO2p+l+4oZMmvOJatLsy8RBljbvgduBnHpANVMnIJyfnWW2hdeBjXGD5B9xqgXkJU68oviWOk1KCa4GxkhDqyOMqwwc+XdUNKq4P8r35r5mbjjmVqJSbJLNycC/W3fqYRFiV9YwKsThhcu4j8NyXzwOdi3SVN+LD9ifyW0cUfRxKFVRhQOzG6uHOU51XrPE3klGOCIRz4yf+oxx53RWsa47Dlm+4ivr2hYYUytTeLxIhyf2Ubq4SBW0l9XjEZwEVnO4cTgHdXYua6oU3UaxwMM9xLPB3Hkr7fh1ZxjMGdQOMEC4JzndjGa4n+fhjg4/Uz2UiL8pOT81lL0U4G8alYZ0svDIyAeOQQQCCK7FtdQuI60TBrDMmfNfyyfpFsLtjLby+LHrOTHJ8DSx36SdwHUSMY355WlLJYOrBb+/zMovuLfsm3rH1hwPOAc59I31wDM555xLrpNqXjcf05X93hP6atejI4UYkcszN5q7bXtFM8FRz3l6P73FY6XnhbtcWhHMvjkvvVn+MSfWSaqxIRLnputOyyvyt0q+hQW/pre0dHWrryMZZFTcgItW0Lf8A0sz/ALtGcfaBVg0jLVtZfIwWZfOw0zcns6V8eZcgfYBVQJTnXlBcdJd3MnHXcSN63Y1crGOFKK8iJn3srYU9yGMMepVIDMXRAC2SBl2AJwCcDsqWvdUqOG0eGIwbPza+xJ7bR08ekPnSQyODpxq3oxGRkbvKKULqlWx1HjgMGjx2VaCaeGItoEkqIWxnSHYKTjrxnNZ1p6lOUuCbPC6dibGjtiba2Qq24ySE5Y5UEeNuy2k9QCrk4BPj1Tri6qXEtab+S7kSpYE3sNniMxqB1j7N9a56c18sbnpNoXjnfm5kx5g5A+wCrdo+OrRj8iJlm83F17WsbWQbg9yWfyoxlib1CNT6BXB0pLWuWuCX9/yZwyIBzjbF9qbRuIwMIzdJH+xJ42B5Acr9Wu5o2vtKKxzW4wksGZHIzlUlpb30Mgc+2ICsenGBIUZN+SMAhgcjPuBS7s3WqQnHue/5BPAjOz7XpJY4x8ORU7zBf51uVZalNvgjw6W2aoa4YjhgY+t4/wDVVHJjZ7TtGU60443jtHo+/qoCseUvIC3uWLQH2vOeKY8Rj+wPvj/d9ddO10pUpflnvX1MXHgVltzk9cWhxPGQucCQeMjHfwcbs7vcnDDrAqwW95SrL8r/ALMGmjV1tHhMuaXa7QX6p8C4UxuvUSAWT06hp8zmuRpagpUtbvRlF7yW88kn/KwLx0zuPUuKm6J9tU9K9zCvkjb+x897XP0y/hp0s7an6X7ihky1XXPlqpkzOedur7QmubLLKkUrTxaNx6BkaQAE7hh8Jny+SufOxhO52klisPriv4NuNw40dRZ4/T/0hNvy2ukYkSEgkHSxZgMdQLkt5ONZVNG28/8Aal8txjC6qR78fmb7lVtKF/00bjFxb5dQd6zxYeM4Hwt2nPZWjZUasVs5r9Mt3nF7n/ZtXFSL/NF/qW/5rIsuwGs24PFjHn0lc1wreGN0o/8A0l9TeqvCm35fwVlzr3HSbXuz8VlUfURR9+a+w6KjhRRW5ZmTzRxZv9R+BCx7zJEfsc15pmWFDDi0I5ki2byGN1Hru51VWbW0UK8TnODKxyR5lFU+FrGMtfF4m1Ks2sO48uea3SK22bDv1okgGSSRF4gXOd54ADPYasWhsdeXDca0yt9lSFZ4WXiJUI84YEV3rlJ0pY8GYHSdi/8Azqjq3fZGcfcKo/cTHOG3mzd3JPE3Eh9btVysV/pR+REyW8zS5vnHwjbnT5WEsTfcCfRWnprHYr5r+T2OZc/J25VYcHcQMEHiCONVokK55+b8BLO2+F48zjrGfFTd5fH7tdfRFPGbl+xjIjPNDb5vi5G6OEk/WZEP8LN6q39MSwoJcWYwzLf2DJoR5T8CF3PnAz/3qspYtIkOaEPWeurvQWESEtXm7hcbMlKMyNJcEBlJU4HQcCN44SCq7piWNdLgiSGRk86lqzbJtJHLO8VwyFmJJxIGO8nf8FR6q80TPVrNcUJFSpIVIZTgqQQfKDkVZprWjgRnTWz3V5klHCWNXHp4fw6ao0o6ra4Exv55AHDdSozeoV4DkWSUuzOeLMWPpOautvHVppEReXJ6yHtKyjx/lau+iSffI1VO8lrV5vzJI5Gr55tlGS0t7sDxoT0Mp/0tvQnzMP8AqVu6JratRwfeeSRUIqzojN1yJh1bQtexZlc+aL9IfsWtPSE9W3m/L3PVmdB7EiYNK+VVFcoWZgB+jAX+VU4lMXbHODs6HdJeLIfiQDpPRlcr6yKmhbVZ5RPMUfsdzBd28dzED0Mg6+KkHBDbzgg5HHiPKKjnBwk4yzPTyeE6ljYCaOQhGVxqOknHX7oD4rZHm414m4vFbmCi+XGy47W/uYIf1aSeKM5wGAbTn/TnT6KuFhWlVoxlLMiawZ88i0J2haY6rhGPmRtR+wGl+0reePBhZk953D+gj+nYekIAftqLol21T0r3Ma+SJB7Hz3tc/TL+GnSztqfpfuKGTLXqpk5SnPFYatpJghek2fIpJ4DSzHJ82c+igKQuApc9Ep0j3OeJA6z5Tx8lGD6ms2VEkPuXDY+odJH3eum4HQ/I3Q8lp0ZLJpDBm4kKhIz5c1UrOnL/ACDxWUn/ACdmvL/8+PkilOU9x0l7dScdVxIR5tbY+zFfXbCOFGPyOCzJ5J8ppLCZpYkjcsmkrICRjUGyNJBByBWV5axuIasvmE8CWnnovMeLb2inqISTd/HXK/w8cc2ZazIPt7bU95M09y+uQjHDAVRwVQOAG/1ntrq2trGjHCJi2ZXIyxM17AoBIVw7bs+JF459eMDysK8v6qp0JPyw5hZl87KOLkScQHC5/ZXoyfMTv9NU0lKI5c7ONvtG6jb5ZmH7Mh1r/CRVv0dUU6MSJ5ms2dfSQSpNCxSRDlWHUf5gjcR1g1tVqUasHGWTPCyI+emXTlrGBpsfrNRAJ7dGCf4q4UtD/m3S3GesV5tzbE13O89w2qR/QABwVR1KB1fzrr2ttGjHBGLZYvNds8x2ssx4zsFT9ldSZ8zFpv3FcTTFbWqqC7v5M4LvJxt9ui2ZfNw/5YqPO4K/eRXNoLGrFeZ68jnNeFXWnuiRl3cgrfGzrVT8Ni/8c38mSqlpGWtcyM45G35f2OvZN4g4polH1WUn+EGo7KerXiz2WRz2KuS3xIi/eQd70lhZP1qDGfq5QfZGD9aqdfQ1LiS88eZLHIkvKa80Wl5KOKWkmPOVOPtqClHWqRXmj1nLYG6rrDdAhZ0rsy2xJFH1JEF7rMn3KtUmb1pN+ZMZ+2tkLPFPatwniIU9jjep9Bwfq17TqOnNTXcMzl942VirAhlJVgeog4I9dXalNSimiElvNXa9JtFM8Fjf+Nei/rrn6XnhbtcWjKOZaUmzxe2d1avuM2ZIyeqQHUPtC58mqqzSnqTUiR7zn+W3KMyOpV1YqyniGU4IPlBq5UYwlFNERIeSHLS62cW6Aq0bnLwyAlCeGdxBDY3ZB7M5wK1ruwhW3vPiep4EsueeibSehs4IpMY6TJbHlC4H2k1zo6H373uPdYrSedpHZ5GLO7FmY8SzHJJ8ua7tGmqcUkYk15qtla7hrhx+jhUjO/ezqQ2PNFrP7RQdYrl6YrqNPZrN+x7FbyQc66H2nbs3Fp2J85XJrY6J9tU9K9zCvkjf+x897XP0y/hp0s7an6X7ihky16qZOUp7IqKRPa06e5KSwuf29LAekBvVQFaxWyJc2rN+puIAhPVlo+ib0hsH00BiXkz20M1nPFqIcNG54KcjLDyMo3eegLu5u4Vi0KHSVoLUk9GwbeANw0+ciuDZ0p/j5uSwzw/c6FacXbxSfApYcnL07zaXRJ3k9BLxP1a+m0LmjGKWsuaOVgfX/Dd58zuf3Ev9tTfi6HjXNDA/P+G7z5nc/uJf7afi6HjXNDA97fklev8A/jSoPjSjol70ukVhO/t4LfJe/sMGWXyP5Me0VO8PcyYyQD4oByMahkKDhskAsyqQNK5auX987mWC3RRnGOBYthsrTDjHVWgZEI5xeSPt8LIhCXUS48bcJE44J6sHJDdWSDgYI37C9/Dywl+l/QxksSmdp7HuLc4nhkj8pU6T5nHisPKCas9K6pVF+WWJHkYkETOdKKzt2KCT6hUsqkIrFsEx5OcgJpDrugYYlwSrHTIfODnox5WGT8FWO6uVd6VpwWrT3v6GSi2W3sWx1lQq6YoxhFxgcAM6eoYAAHUBvySSa1KTk3J5skPDnMtpG2VcRxRvI8kka6Y1ZjhXVzuUE43VsWbSrRcmePIov/hq8+Z3X7iX+2rUrqjq/rXNEe8vPk1YskNnGwIKQrqB3EMY4gQQevUGqpXElOrKS4skWRI9pWHSJPCeEtu6ekrgfeajhLVkpcGenNCcmr3HvO6/cS/21cKd3R1d8lzRFgy1ea62nSxljmiliKT61EiMmQwThqAzjTId3xvLVf0pKEqylB47u4zjkSPlysrbKuxEjyO+hAqKWYguurcoz7kmtS11VWi5ZHryKS2PyWu2nhV7W5VTKgYmGQAAsMkkrgACrPVu6SpPCSxwfeR4bzoLY66p2byL9qhj9pNVFEpudrxkaXHFSD6qAojnT5JTLtB5baCWSKcCUGONmAZvdg6Qd5YFvr1YtGXkFS1Zyww4kclvMnmr2LPDNPLNDLFiHCmSN0ydQl3agM/q6i0vcQnCMYNPf3HsVvLU2Zs49EpXcwAwfKK4RmQzl1yIS+YyxERXQHjAg6ZABjfjJzj4YBONzDA1V0bLSErf8st8fYxlHEqfafJ66t/10Eij44GpD5pEyp9Bqx0ryjVX5ZGGDRrEGTgDJPADefVU7lFZnhJtg8hrq4Ya0aCPiWdcMQPixnBP7Rwg62FaFzpOjSW54vgj1RbLZ2DslFRLeAYiTi3HUc5O/dqy28tgZIXACqtVitWlWm5zzZKlga3n0g0WlqP/AHm/BVn6J9vU9K9yCvkjJ9j572ufpl/DTpZ21P0v3FDJlr1UycwNt7IhuoWguIxJG43qfsII3gg7wRQFSbe5k5dJisrodAW1dFcDJRu1XVT1buA8uaAjHOVyKurK3ga5vFniMyxhdGkqSrHJbi2ACMk530BBbHbs1tNLJanoteQV0qw6MsGAKuCMblO8dVAbiw5w7xZFMro6A+MogtwSPIej/wDMUwBdOxoDdQpPBIjxuMg9DD1biCNG4g5BHkpgDO/wKbtX9zD/AGUwB6w7Clz7sr+wqofWgBoDcbK2Cse/G+gN6qADFAavaWyg+8bj1EbiD56A0M+zp1zpIOe0EE+doyrH0k0BjizuDu3D0yt9kkjL6xQGTZ8nWYgyEtjgMAKPMi4UegUBKLSyCDAFAa7a2zi/AKccMorYzxxqBx1UBov8DlzxTH0MP9lAbvZWyyuC2N24YAUDfngoAG8k+mgM6/tNQ3dmOAO47juO4igIzcbDkz4ugf8A6Yf7KAyNn7HcHxtPnEcanHnVQaAzr7ZZZcAKcbxqVWwfJqBoDULsOTO/Rjs6GH+ygJFsux0bzxPE0BsZ49QxQEa2lsdmPi6eGATHGxx2ZZSaA8LLYrg+Np7N0canB471UGgJPaW4VcUBhbS2QsnVvoDRz7LmUkq2fKw398Yf+KgMX2pcZ6u/OfsMpH2UB62+wJH/AFjZGclQAqk9pVQAT5Tk0BJ9n7NWMbhQFceyD97W30zfhq2dE+2qele5BXyQ9j572ufpl/DTpZ21P0v3FDJlr1UycUAoCqufOLpW2dA36uS4Yt5dCjd6i3roCndk2pfaciSLuJlDqd3ilWA3dmCMeigPOxsw0FkxG9rpk86EpkebOr1mgLr9j6p/w6QHeounCH/TpT+eaAs/SKAYoD9oBQCgPkqKA/OjHZQH0BQH7QH5igGkUB+4oBQH5poBigGKAaaA/aAUB+YoBigP2gFAfhUUB89GOygPoLQH7QFUeyD97W30zfhq2dE+2qele5BXyQ9j572ufpl/DTpZ21P0v3FDJlr1UycUAoCP8s+Sse0YBFIzRsjh45U90jjrHaMbiP8AagK2vOZ++6QyJtCOR3jMbPJEUIQ/F0lhnHm40B5WfMndExpLexpFDq6Poo2LeOcsTqIAJ7cnhQFr8luT8VjbR20GdCZ3tvZmJyWPlJ/7UBt6AUAoBQCgFAKAUAoBQCgFAKAUAoBQCgFAKAUAoBQCgFAKAUAoCqPZB+9rb6Zvw1bOifbVPSvcgr5Iex897XP0y/hp0s7an6X7ihky16qZOKAUAoBQCgFAKAUAoBQCgFAKAUAoBQCgFAKAUAoBQCgFAKAUAoBQCgFAKAUAoCqPZB+9rb6Zvw1bOifbVPSvcgr5Irjkdy9uNnI6QJCwdgx6RXJyBjdpdd1WTSOh6F9JSqNrBYbsP5TIYVHHIkHhsv8A5K07kv5tc7qrZ+KXNfaZ7eQ8Nl/8ladyX82nVWz8Uua+0beQ8Nl/8ladyX82nVWz8Uua+0beQ8Nl/wDJWncl/Np1Vs/FLmvtG3kPDZf/ACVp3JfzadVbPxS5r7Rt5Dw2X/yVp3JfzadVbPxS5r7Rt5Dw2X/yVp3JfzadVbPxS5r7Rt5Dw2X/AMladyX82nVWz8Uua+0beQ8Nl/8AJWncl/Np1Vs/FLmvtG3kPDZf/JWncl/Np1Vs/FLmvtG3kPDZf/JWncl/Np1Vs/FLmvtG3kPDZf8AyVp3JfzadVbPxS5r7Rt5Dw2X/wAladyX82nVWz8Uua+0beQ8Nl/8ladyX82nVWz8Uua+0beQ8Nl/8ladyX82nVWz8Uua+0beQ8Nl/wDJWncl/Np1Vs/FLmvtG3kPDZf/ACVp3JfzadVbPxS5r7Rt5Dw2X/yVp3JfzadVbPxS5r7Rt5Dw2X/yVp3JfzadVbPxS5r7Rt5Dw2X/AMladyX82nVWz8Uua+0beQ8Nl/8AJWncl/Np1Vs/FLmvtG3kPDZf/JWncl/Np1Vs/FLmvtG3kPDZf/JWncl/Np1Vs/FLmvtG3kPDZf8AyVp3JfzadVbPxS5r7Rt5Dw2X/wAladyX82nVWz8Uua+0beQ8Nl/8ladyX82nVWz8Uua+0beQ8Nl/8ladyX82nVWz8Uua+0beQ8Nl/wDJWncl/Np1Vs/FLmvtG3kPDZf/ACVp3JfzadVbPxS5r7Rt5Dw2X/yVp3JfzadVbPxS5r7Rt5Dw2X/yVp3JfzadVbPxS5r7Rt5Dw2X/AMladyX82nVWz8Uua+0beQ8Nl/8AJWncl/Np1Vs/FLmvtG3kPDZf/JWncl/Np1Vs/FLmvtG3kR/ljy9uNooiTpCoRiw6NXByRjfqdt1dHR2h6FjJyptvFYb8P4SMJ1HLM//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0840" name="Picture 8" descr="http://www.daviesskyschools.org/userfiles/420/FoxLogoSM.png"/>
          <p:cNvPicPr>
            <a:picLocks noChangeAspect="1" noChangeArrowheads="1"/>
          </p:cNvPicPr>
          <p:nvPr/>
        </p:nvPicPr>
        <p:blipFill>
          <a:blip r:embed="rId2" cstate="print"/>
          <a:srcRect/>
          <a:stretch>
            <a:fillRect/>
          </a:stretch>
        </p:blipFill>
        <p:spPr bwMode="auto">
          <a:xfrm>
            <a:off x="1143000" y="5638800"/>
            <a:ext cx="2001624" cy="1219200"/>
          </a:xfrm>
          <a:prstGeom prst="rect">
            <a:avLst/>
          </a:prstGeom>
          <a:noFill/>
        </p:spPr>
      </p:pic>
      <p:pic>
        <p:nvPicPr>
          <p:cNvPr id="120842" name="Picture 10" descr="http://www.daviesskyschools.org/userfiles/1634/Classes/25627/full/viking.jpg"/>
          <p:cNvPicPr>
            <a:picLocks noChangeAspect="1" noChangeArrowheads="1"/>
          </p:cNvPicPr>
          <p:nvPr/>
        </p:nvPicPr>
        <p:blipFill>
          <a:blip r:embed="rId3" cstate="print"/>
          <a:srcRect/>
          <a:stretch>
            <a:fillRect/>
          </a:stretch>
        </p:blipFill>
        <p:spPr bwMode="auto">
          <a:xfrm>
            <a:off x="3810000" y="5663183"/>
            <a:ext cx="1600200" cy="1194817"/>
          </a:xfrm>
          <a:prstGeom prst="rect">
            <a:avLst/>
          </a:prstGeom>
          <a:noFill/>
        </p:spPr>
      </p:pic>
      <p:sp>
        <p:nvSpPr>
          <p:cNvPr id="120844" name="AutoShape 12" descr="data:image/jpeg;base64,/9j/4AAQSkZJRgABAQAAAQABAAD/2wCEAAkGBwgQERUUEA4WFBIXFRUWFRgYGBYUGhwdIB0iGBYdHyUdHCggJB4lJxkWITEjMSk3Ly4uGB8zODUsNygtLisBCgoKDg0OGxAQGzclICUsNDQsNCwtLTQrNC8tLy00LywsNCs1NDQsLCwsNCw0LS8vLC03LCwsLCwsMjQuLCwsLP/AABEIAEUAUwMBEQACEQEDEQH/xAAcAAACAwADAQAAAAAAAAAAAAAABwMFBgECCAT/xAA9EAACAQIDBAMMCQUBAAAAAAABAgMABAUREgYHITETQWEUFyIyUVJkcZOho7IjNDVVcnOBgtIlkbPC0RX/xAAbAQACAwEBAQAAAAAAAAAAAAAABAMFBgIHAf/EADURAAIBAwAECQ0BAQAAAAAAAAABAgMEEQUhMVEGEhMVQVKhwdEUIjIzYXGBkZKx0uHwwiT/2gAMAwEAAhEDEQA/AMjWdPZQoAKACgAoAKACgAoAKACgAoAv9gtnbHELxorgyaFh1DQ7R8dWXVT9pBSWsyfCK5qUJpwb2b2vs0MPvS7Meke3eneQhu7F4GY52ues/qn+Qd6XZj0j270chDd2LwDna56z+qf5B3pdmPSPbvRyEN3YvAOdrjrP6p/kHel2Y9I9u9HIQ3di8A52uOs/qn+Qd6XZj0j270chDd2LwDna56z+qf5FTjW6OMDOxumU+ZMTIp/d4wqKpaxlsHbTT9ek/OeV7cv76+0XF/Z3dvPJBOgWWPTqAOoeENSkHtFV1WlybwbTR2kFeRyljV4r7pkVQlkFABQARtMjao5pImyyJjdkJHPI5VLCrKCwhG60fRuZKU8jv3U3E8mGRNLI0jkyZs5LE+EQOJq5peiea38Uq2EXm08jrZ3DKSGEMhBByIOk5EV1P0WL0PWR9552t8TxYorHELnioJ+nkHV66qZV5qTSPQKGiLWVGNSfSk3s3e47w4hjMgzju76Qcs0edx/ccKkUqz6BWdDRcHhyfZ4Gw3V3eKnEgk81yUMEh0zNJkSCvEBvJn76YocfPnFNpaNqqf8Az/HOB004Z0QO8WOY4xd6IpH8G2z0Iz5fRjnkKrrmnKctW/uRs9B3tK3pLlHjMf8AUzPyrOgzeCVVHMtG6geskUq6E10F/HS9rJ4Uuw6oykZg5jsqFprUywhUjNcaLyjtXw7CgB17ofsqH8UnzGr2j6J5RpH17/ull9tX9RufyJflNdz9Fi1D1kfeKrdDsjhF9C092hlMbhERmPRgBQcyo5n10vSpx1st9IXtZcWGdWFj2alsWz47faOW3toI1CxxqigZBVAUAdgFMpJbCllKUnmTyzEWu0OGXmNRLbuWaGC7SXwSuTa4xlxHHxTUfGTksDkqE6dCTl04N5UoiLhtrMGw/FcRF1IVLi0K5Iz8BFx5A5c6h46i3nf3IsvJalanTcOiOv65m+tJ7a4iSRAGjkRWXMc1YZjgew1KmmsiE4ypzcXtTFrvR2NwSC1ku7eLoZlZM+jOlGzYKc18Xr6gKXrUo8XYW+jL6uqyjxvH47/jn2C0qnPSlsOCyjmaMNnyU4x2vA7N0H2VD+KT5jV5R9E8q0j69/3Sy+2r+o3P5Evymu57GLUPWR95iNwv1GX87/Rajo7BzSL89e7uQzKmK4SO7E/1yf13v+UUpS9YzQ37XkcUt7+6HdTZnjz7vNUnFrwDrSAfCFVl08TT9vcjcaCg52kora4f6mXuD707u3t4of8AzQ3RxpHq6cDPSAueWjsqWN5FLAlV4OV6k3Pe89HifFtbvDu8QtXtzh4j1lDq6YPlkwbloHk8tczu4yWDu24P16NRT2/LxMnVcbZbDS7t8Mwq5vXW7ijkQQZgSZZZ6u2n7NLDyZDhLKcZRcNuB0YcmE20YjgMUcYzyVWUAZ8T11YLirYZCfKzeZJ/ImuJrCRWR5I2VgVYFlyIPAjnQ2mcxjUi8pMzO722tYnv44FVYluyEC+KBoXl76+R2vBLWbcIuW3WbGuxYwe7mxwhElnKxrcG6u1LkgPl0rDI8eXAVFBLGR65lUcnFbC7x/bTAbIfS3AL9SJ4bn9BXUqkY7SKjZ1arxFCP2lxZby9nuhG0aSCPJWILZIunM5cs8s8qqriaqS83+2G90NaztKLdXUkvs5PvK5ZMxmEcg8vAf8A5UfIT3D3Otr1uxg0wHEqwHlKsB7xRyM9x9WlLVvHG7GSVCWBHJBE3FlBNdxnKOxi9W1o1Xxpxyzp3Jb+YK65ae8i5utuog7kt/MFHKz3hzdbdRDd3HKBaTgcu6G+UVa2zbgmzz7TUIwuZRisJN9wyKYKg8/YhsFtI08zDDy4aaV1bWozBYkdfbSM6VRvU8GrttIWdOHFnBSe/KI4tg9qF8XDsv3pUUrWpLax6lp20pehTx8Ucy7DbWlSO4DxBHjpXyNpJNM7rcIqM6copbVvHfs1YmKzt45EAdIYlcZA8QoBqxgsRSZi7mpxq05Rept4M/vcjQYVNkoHhRdQ89a4rLzBjRsm7iIlqpD1RbAr4fQoAKALDAsexiwYm0n0qx1NG41Ix8vlB7RTVK5cFgodIaDp3MnOLw3v2eK/tRu7LfCoQC4w6TpOsxMjIe0aiCPVTsbuDWszFXg9cxlhJ9j7f0ifvxWH3fcfC/lXXlVPeRcw3XVfy/Yd+Kw+77j4X8qPKqe8OYbrqv5fsO/FYfd9z8L+VHlVPeHMN11X8v2Rz74rfSeiw6Yv1a2jVf1IJPur47uGNp3Dg/cuWHF/JeJiNotqscxAFbiULDmD0MYyXgcxmTxPupOrduWpGiseD0KOJVHr9ne/BIqKTNKFABQAUAFABQAUAFABQAUAFABQ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0846" name="AutoShape 14" descr="data:image/jpeg;base64,/9j/4AAQSkZJRgABAQAAAQABAAD/2wCEAAkGBwgQERUUEA4WFBIXFRUWFRgYGBYUGhwdIB0iGBYdHyUdHCggJB4lJxkWITEjMSk3Ly4uGB8zODUsNygtLisBCgoKDg0OGxAQGzclICUsNDQsNCwtLTQrNC8tLy00LywsNCs1NDQsLCwsNCw0LS8vLC03LCwsLCwsMjQuLCwsLP/AABEIAEUAUwMBEQACEQEDEQH/xAAcAAACAwADAQAAAAAAAAAAAAAABwMFBgECCAT/xAA9EAACAQIDBAMMCQUBAAAAAAABAgMABAUREgYHITETQWEUFyIyUVJkcZOho7IjNDVVcnOBgtIlkbPC0RX/xAAbAQACAwEBAQAAAAAAAAAAAAAABAMFBgIHAf/EADURAAIBAwAECQ0BAQAAAAAAAAABAgMEEQUhMVEGEhMVQVKhwdEUIjIzYXGBkZKx0uHwwiT/2gAMAwEAAhEDEQA/AMjWdPZQoAKACgAoAKACgAoAKACgAoAv9gtnbHELxorgyaFh1DQ7R8dWXVT9pBSWsyfCK5qUJpwb2b2vs0MPvS7Meke3eneQhu7F4GY52ues/qn+Qd6XZj0j270chDd2LwDna56z+qf5B3pdmPSPbvRyEN3YvAOdrjrP6p/kHel2Y9I9u9HIQ3di8A52uOs/qn+Qd6XZj0j270chDd2LwDna56z+qf5FTjW6OMDOxumU+ZMTIp/d4wqKpaxlsHbTT9ek/OeV7cv76+0XF/Z3dvPJBOgWWPTqAOoeENSkHtFV1WlybwbTR2kFeRyljV4r7pkVQlkFABQARtMjao5pImyyJjdkJHPI5VLCrKCwhG60fRuZKU8jv3U3E8mGRNLI0jkyZs5LE+EQOJq5peiea38Uq2EXm08jrZ3DKSGEMhBByIOk5EV1P0WL0PWR9552t8TxYorHELnioJ+nkHV66qZV5qTSPQKGiLWVGNSfSk3s3e47w4hjMgzju76Qcs0edx/ccKkUqz6BWdDRcHhyfZ4Gw3V3eKnEgk81yUMEh0zNJkSCvEBvJn76YocfPnFNpaNqqf8Az/HOB004Z0QO8WOY4xd6IpH8G2z0Iz5fRjnkKrrmnKctW/uRs9B3tK3pLlHjMf8AUzPyrOgzeCVVHMtG6geskUq6E10F/HS9rJ4Uuw6oykZg5jsqFprUywhUjNcaLyjtXw7CgB17ofsqH8UnzGr2j6J5RpH17/ull9tX9RufyJflNdz9Fi1D1kfeKrdDsjhF9C092hlMbhERmPRgBQcyo5n10vSpx1st9IXtZcWGdWFj2alsWz47faOW3toI1CxxqigZBVAUAdgFMpJbCllKUnmTyzEWu0OGXmNRLbuWaGC7SXwSuTa4xlxHHxTUfGTksDkqE6dCTl04N5UoiLhtrMGw/FcRF1IVLi0K5Iz8BFx5A5c6h46i3nf3IsvJalanTcOiOv65m+tJ7a4iSRAGjkRWXMc1YZjgew1KmmsiE4ypzcXtTFrvR2NwSC1ku7eLoZlZM+jOlGzYKc18Xr6gKXrUo8XYW+jL6uqyjxvH47/jn2C0qnPSlsOCyjmaMNnyU4x2vA7N0H2VD+KT5jV5R9E8q0j69/3Sy+2r+o3P5Evymu57GLUPWR95iNwv1GX87/Rajo7BzSL89e7uQzKmK4SO7E/1yf13v+UUpS9YzQ37XkcUt7+6HdTZnjz7vNUnFrwDrSAfCFVl08TT9vcjcaCg52kora4f6mXuD707u3t4of8AzQ3RxpHq6cDPSAueWjsqWN5FLAlV4OV6k3Pe89HifFtbvDu8QtXtzh4j1lDq6YPlkwbloHk8tczu4yWDu24P16NRT2/LxMnVcbZbDS7t8Mwq5vXW7ijkQQZgSZZZ6u2n7NLDyZDhLKcZRcNuB0YcmE20YjgMUcYzyVWUAZ8T11YLirYZCfKzeZJ/ImuJrCRWR5I2VgVYFlyIPAjnQ2mcxjUi8pMzO722tYnv44FVYluyEC+KBoXl76+R2vBLWbcIuW3WbGuxYwe7mxwhElnKxrcG6u1LkgPl0rDI8eXAVFBLGR65lUcnFbC7x/bTAbIfS3AL9SJ4bn9BXUqkY7SKjZ1arxFCP2lxZby9nuhG0aSCPJWILZIunM5cs8s8qqriaqS83+2G90NaztKLdXUkvs5PvK5ZMxmEcg8vAf8A5UfIT3D3Otr1uxg0wHEqwHlKsB7xRyM9x9WlLVvHG7GSVCWBHJBE3FlBNdxnKOxi9W1o1Xxpxyzp3Jb+YK65ae8i5utuog7kt/MFHKz3hzdbdRDd3HKBaTgcu6G+UVa2zbgmzz7TUIwuZRisJN9wyKYKg8/YhsFtI08zDDy4aaV1bWozBYkdfbSM6VRvU8GrttIWdOHFnBSe/KI4tg9qF8XDsv3pUUrWpLax6lp20pehTx8Ucy7DbWlSO4DxBHjpXyNpJNM7rcIqM6copbVvHfs1YmKzt45EAdIYlcZA8QoBqxgsRSZi7mpxq05Rept4M/vcjQYVNkoHhRdQ89a4rLzBjRsm7iIlqpD1RbAr4fQoAKALDAsexiwYm0n0qx1NG41Ix8vlB7RTVK5cFgodIaDp3MnOLw3v2eK/tRu7LfCoQC4w6TpOsxMjIe0aiCPVTsbuDWszFXg9cxlhJ9j7f0ifvxWH3fcfC/lXXlVPeRcw3XVfy/Yd+Kw+77j4X8qPKqe8OYbrqv5fsO/FYfd9z8L+VHlVPeHMN11X8v2Rz74rfSeiw6Yv1a2jVf1IJPur47uGNp3Dg/cuWHF/JeJiNotqscxAFbiULDmD0MYyXgcxmTxPupOrduWpGiseD0KOJVHr9ne/BIqKTNKFABQAUAFABQAUAFABQAUAFABQ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0848" name="Picture 16" descr="http://images.maxpreps.com.edgesuite.net/Mascot/AAAAAAAAAAAAAAAAAAAAAA/NErul3S7L0Gh3vi_J-qK8A/2,77/daviess_county_panthers.gif"/>
          <p:cNvPicPr>
            <a:picLocks noChangeAspect="1" noChangeArrowheads="1"/>
          </p:cNvPicPr>
          <p:nvPr/>
        </p:nvPicPr>
        <p:blipFill>
          <a:blip r:embed="rId4" cstate="print"/>
          <a:srcRect/>
          <a:stretch>
            <a:fillRect/>
          </a:stretch>
        </p:blipFill>
        <p:spPr bwMode="auto">
          <a:xfrm>
            <a:off x="6172200" y="5659282"/>
            <a:ext cx="1447800" cy="11987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3</a:t>
            </a:r>
            <a:endParaRPr lang="en-US" dirty="0"/>
          </a:p>
        </p:txBody>
      </p:sp>
      <p:sp>
        <p:nvSpPr>
          <p:cNvPr id="3" name="Content Placeholder 2"/>
          <p:cNvSpPr>
            <a:spLocks noGrp="1"/>
          </p:cNvSpPr>
          <p:nvPr>
            <p:ph idx="1"/>
          </p:nvPr>
        </p:nvSpPr>
        <p:spPr/>
        <p:txBody>
          <a:bodyPr>
            <a:normAutofit/>
          </a:bodyPr>
          <a:lstStyle/>
          <a:p>
            <a:r>
              <a:rPr lang="en-US" dirty="0" smtClean="0"/>
              <a:t>Objective 3:</a:t>
            </a:r>
          </a:p>
          <a:p>
            <a:pPr lvl="1"/>
            <a:r>
              <a:rPr lang="en-US" dirty="0" smtClean="0"/>
              <a:t>Appearing at the schools</a:t>
            </a:r>
          </a:p>
          <a:p>
            <a:pPr lvl="2"/>
            <a:r>
              <a:rPr lang="en-US" dirty="0" smtClean="0"/>
              <a:t>We will have a serious discussion with the students </a:t>
            </a:r>
          </a:p>
          <a:p>
            <a:pPr lvl="2"/>
            <a:r>
              <a:rPr lang="en-US" dirty="0" smtClean="0"/>
              <a:t>Provide a PowerPoint, videos, and possibly skits</a:t>
            </a:r>
          </a:p>
          <a:p>
            <a:pPr lvl="2"/>
            <a:r>
              <a:rPr lang="en-US" dirty="0" smtClean="0"/>
              <a:t>Speeches from peers and Mike Flaherty</a:t>
            </a:r>
          </a:p>
          <a:p>
            <a:pPr lvl="2"/>
            <a:r>
              <a:rPr lang="en-US" dirty="0" smtClean="0"/>
              <a:t>Pass out wristbands</a:t>
            </a:r>
          </a:p>
          <a:p>
            <a:pPr lvl="2"/>
            <a:r>
              <a:rPr lang="en-US" dirty="0" smtClean="0"/>
              <a:t>Let students speak out and/or ask questions</a:t>
            </a:r>
          </a:p>
          <a:p>
            <a:pPr lvl="2"/>
            <a:r>
              <a:rPr lang="en-US" dirty="0" smtClean="0"/>
              <a:t>Allow students to talk to us individually if they want to keep it a private issue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a:t>
            </a:r>
            <a:endParaRPr lang="en-US" dirty="0"/>
          </a:p>
        </p:txBody>
      </p:sp>
      <p:sp>
        <p:nvSpPr>
          <p:cNvPr id="3" name="Content Placeholder 2"/>
          <p:cNvSpPr>
            <a:spLocks noGrp="1"/>
          </p:cNvSpPr>
          <p:nvPr>
            <p:ph idx="1"/>
          </p:nvPr>
        </p:nvSpPr>
        <p:spPr/>
        <p:txBody>
          <a:bodyPr/>
          <a:lstStyle/>
          <a:p>
            <a:r>
              <a:rPr lang="en-US" dirty="0" smtClean="0"/>
              <a:t>Mike Flaherty</a:t>
            </a:r>
          </a:p>
          <a:p>
            <a:pPr lvl="1"/>
            <a:r>
              <a:rPr lang="en-US" dirty="0" smtClean="0"/>
              <a:t>Therapist</a:t>
            </a:r>
          </a:p>
          <a:p>
            <a:pPr lvl="1"/>
            <a:r>
              <a:rPr lang="en-US" dirty="0" smtClean="0"/>
              <a:t>Worked with adolescents for more than 20 years</a:t>
            </a:r>
          </a:p>
          <a:p>
            <a:pPr lvl="1"/>
            <a:r>
              <a:rPr lang="en-US" dirty="0" smtClean="0"/>
              <a:t>On a suicide crisis response team</a:t>
            </a:r>
          </a:p>
          <a:p>
            <a:pPr lvl="1"/>
            <a:r>
              <a:rPr lang="en-US" dirty="0" smtClean="0"/>
              <a:t>Master’s degree in Clinical Psychology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sz="4900" dirty="0" smtClean="0"/>
              <a:t>Evidence of the Problem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Monthly, the Green River District has an average of 3.8 mentally unhealthy days (</a:t>
            </a:r>
            <a:r>
              <a:rPr lang="en-US" dirty="0" err="1" smtClean="0"/>
              <a:t>Gradd</a:t>
            </a:r>
            <a:r>
              <a:rPr lang="en-US" dirty="0" smtClean="0"/>
              <a:t>, 2010)</a:t>
            </a:r>
          </a:p>
          <a:p>
            <a:r>
              <a:rPr lang="en-US" dirty="0" smtClean="0"/>
              <a:t>26.2% (57.7 million people) suffer from mental illnesses (</a:t>
            </a:r>
            <a:r>
              <a:rPr lang="en-US" dirty="0" err="1" smtClean="0"/>
              <a:t>Gradd</a:t>
            </a:r>
            <a:r>
              <a:rPr lang="en-US" dirty="0" smtClean="0"/>
              <a:t>, 2010)</a:t>
            </a:r>
          </a:p>
          <a:p>
            <a:r>
              <a:rPr lang="en-US" dirty="0" smtClean="0"/>
              <a:t>Green River District suicides: 155/1,000,000 (2000-2006) (Onboard Informatics, 2012)</a:t>
            </a:r>
          </a:p>
          <a:p>
            <a:r>
              <a:rPr lang="en-US" dirty="0" smtClean="0"/>
              <a:t>Higher than state average</a:t>
            </a:r>
          </a:p>
          <a:p>
            <a:r>
              <a:rPr lang="en-US" dirty="0" smtClean="0"/>
              <a:t>Daviess County’s rate was 140.1 - 200.0 per 100,000 people for suicide attempt and self-inflicted injury in 2004 and was one of the only four counties in Kentucky to be that high. (Onboard Informatics,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16.5 deaths  per 100,000 people in a year, compared to the national average of 10.5 (Onboard Informatics, 2012)</a:t>
            </a:r>
          </a:p>
          <a:p>
            <a:r>
              <a:rPr lang="en-US" dirty="0" smtClean="0"/>
              <a:t>16.9% of the population is diagnosed with depression (Onboard Informatics, 2012)</a:t>
            </a:r>
          </a:p>
          <a:p>
            <a:r>
              <a:rPr lang="en-US" dirty="0" smtClean="0"/>
              <a:t>8 to 25 suicide attempts are committed for every successful suicide (Onboard Informatics, 2012)</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Our Project Will Help</a:t>
            </a:r>
            <a:endParaRPr lang="en-US" dirty="0"/>
          </a:p>
        </p:txBody>
      </p:sp>
      <p:sp>
        <p:nvSpPr>
          <p:cNvPr id="3" name="Content Placeholder 2"/>
          <p:cNvSpPr>
            <a:spLocks noGrp="1"/>
          </p:cNvSpPr>
          <p:nvPr>
            <p:ph idx="1"/>
          </p:nvPr>
        </p:nvSpPr>
        <p:spPr/>
        <p:txBody>
          <a:bodyPr/>
          <a:lstStyle/>
          <a:p>
            <a:r>
              <a:rPr lang="en-US" dirty="0" smtClean="0"/>
              <a:t>A large discussion with the 7</a:t>
            </a:r>
            <a:r>
              <a:rPr lang="en-US" baseline="30000" dirty="0" smtClean="0"/>
              <a:t>th</a:t>
            </a:r>
            <a:r>
              <a:rPr lang="en-US" dirty="0" smtClean="0"/>
              <a:t> and 8</a:t>
            </a:r>
            <a:r>
              <a:rPr lang="en-US" baseline="30000" dirty="0" smtClean="0"/>
              <a:t>th</a:t>
            </a:r>
            <a:r>
              <a:rPr lang="en-US" dirty="0" smtClean="0"/>
              <a:t> graders in the Daviess County school district.</a:t>
            </a:r>
          </a:p>
          <a:p>
            <a:pPr lvl="1"/>
            <a:r>
              <a:rPr lang="en-US" dirty="0" smtClean="0"/>
              <a:t>Peer interventions have a big influence and peers can really make a large impact and this has been proved multiple time over the years.</a:t>
            </a:r>
          </a:p>
          <a:p>
            <a:pPr lvl="1"/>
            <a:r>
              <a:rPr lang="en-US" dirty="0" smtClean="0"/>
              <a:t>Research has reported that people first turn to their friends for help when they are in need</a:t>
            </a:r>
            <a:endParaRPr lang="en-US" dirty="0"/>
          </a:p>
        </p:txBody>
      </p:sp>
    </p:spTree>
  </p:cSld>
  <p:clrMapOvr>
    <a:masterClrMapping/>
  </p:clrMapOvr>
</p:sld>
</file>

<file path=ppt/theme/theme1.xml><?xml version="1.0" encoding="utf-8"?>
<a:theme xmlns:a="http://schemas.openxmlformats.org/drawingml/2006/main" name="Techn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43673</TotalTime>
  <Words>728</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Junior Suicide Outreach Program</vt:lpstr>
      <vt:lpstr>Project Summary</vt:lpstr>
      <vt:lpstr>Objective 1</vt:lpstr>
      <vt:lpstr>Objective 2</vt:lpstr>
      <vt:lpstr>Objective 3</vt:lpstr>
      <vt:lpstr>Partners</vt:lpstr>
      <vt:lpstr>Evidence of the Problem </vt:lpstr>
      <vt:lpstr>Evidence of Problem</vt:lpstr>
      <vt:lpstr>How Our Project Will Help</vt:lpstr>
      <vt:lpstr>Timeline</vt:lpstr>
      <vt:lpstr>Roles and Responsibilities</vt:lpstr>
      <vt:lpstr>Potential Funders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264</cp:revision>
  <dcterms:created xsi:type="dcterms:W3CDTF">2014-01-10T14:12:32Z</dcterms:created>
  <dcterms:modified xsi:type="dcterms:W3CDTF">2014-03-07T13:44:21Z</dcterms:modified>
</cp:coreProperties>
</file>