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60" r:id="rId5"/>
    <p:sldId id="261" r:id="rId6"/>
    <p:sldId id="262" r:id="rId7"/>
    <p:sldId id="263" r:id="rId8"/>
    <p:sldId id="275" r:id="rId9"/>
    <p:sldId id="264" r:id="rId10"/>
    <p:sldId id="270" r:id="rId11"/>
    <p:sldId id="271" r:id="rId12"/>
    <p:sldId id="272" r:id="rId13"/>
    <p:sldId id="273" r:id="rId14"/>
    <p:sldId id="274" r:id="rId15"/>
    <p:sldId id="266" r:id="rId16"/>
    <p:sldId id="278" r:id="rId17"/>
    <p:sldId id="279" r:id="rId18"/>
    <p:sldId id="276" r:id="rId19"/>
    <p:sldId id="280" r:id="rId20"/>
    <p:sldId id="281"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0" autoAdjust="0"/>
    <p:restoredTop sz="94624" autoAdjust="0"/>
  </p:normalViewPr>
  <p:slideViewPr>
    <p:cSldViewPr>
      <p:cViewPr varScale="1">
        <p:scale>
          <a:sx n="69" d="100"/>
          <a:sy n="69" d="100"/>
        </p:scale>
        <p:origin x="-1350" y="-102"/>
      </p:cViewPr>
      <p:guideLst>
        <p:guide orient="horz" pos="2160"/>
        <p:guide pos="2880"/>
      </p:guideLst>
    </p:cSldViewPr>
  </p:slideViewPr>
  <p:outlineViewPr>
    <p:cViewPr>
      <p:scale>
        <a:sx n="33" d="100"/>
        <a:sy n="33" d="100"/>
      </p:scale>
      <p:origin x="0" y="19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6F70B-559F-432D-937D-AB39A2D6168E}"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CCDBF-D29C-4CA0-A9C7-B5BA9ECD9F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CCDBF-D29C-4CA0-A9C7-B5BA9ECD9F4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CA25EAE7-3E4C-4AB9-94E2-6413080A65F1}" type="datetimeFigureOut">
              <a:rPr lang="en-US" smtClean="0"/>
              <a:pPr/>
              <a:t>3/6/2014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BA2EE119-FF99-4B78-84F4-413FEFF9607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EAE7-3E4C-4AB9-94E2-6413080A65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A25EAE7-3E4C-4AB9-94E2-6413080A65F1}" type="datetimeFigureOut">
              <a:rPr lang="en-US" smtClean="0"/>
              <a:pPr/>
              <a:t>3/6/2014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BA2EE119-FF99-4B78-84F4-413FEFF960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EAE7-3E4C-4AB9-94E2-6413080A65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CA25EAE7-3E4C-4AB9-94E2-6413080A65F1}" type="datetimeFigureOut">
              <a:rPr lang="en-US" smtClean="0"/>
              <a:pPr/>
              <a:t>3/6/2014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A2EE119-FF99-4B78-84F4-413FEFF9607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EAE7-3E4C-4AB9-94E2-6413080A65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25EAE7-3E4C-4AB9-94E2-6413080A65F1}"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25EAE7-3E4C-4AB9-94E2-6413080A65F1}"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CA25EAE7-3E4C-4AB9-94E2-6413080A65F1}" type="datetimeFigureOut">
              <a:rPr lang="en-US" smtClean="0"/>
              <a:pPr/>
              <a:t>3/6/2014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EAE7-3E4C-4AB9-94E2-6413080A65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E119-FF99-4B78-84F4-413FEFF960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CA25EAE7-3E4C-4AB9-94E2-6413080A65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E119-FF99-4B78-84F4-413FEFF9607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CA25EAE7-3E4C-4AB9-94E2-6413080A65F1}" type="datetimeFigureOut">
              <a:rPr lang="en-US" smtClean="0"/>
              <a:pPr/>
              <a:t>3/6/2014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BA2EE119-FF99-4B78-84F4-413FEFF960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log.governor.ky.gov/Lists/Posts/Post.aspx?ID=47" TargetMode="External"/><Relationship Id="rId2" Type="http://schemas.openxmlformats.org/officeDocument/2006/relationships/hyperlink" Target="http://kyyouth.org/health/oral-health/" TargetMode="External"/><Relationship Id="rId1" Type="http://schemas.openxmlformats.org/officeDocument/2006/relationships/slideLayout" Target="../slideLayouts/slideLayout2.xml"/><Relationship Id="rId4" Type="http://schemas.openxmlformats.org/officeDocument/2006/relationships/hyperlink" Target="http://www.nytimes.com/2007/12/24/us/24kentucky.html?pagewanted=all&amp;_r=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2868168"/>
          </a:xfrm>
        </p:spPr>
        <p:txBody>
          <a:bodyPr/>
          <a:lstStyle/>
          <a:p>
            <a:r>
              <a:rPr lang="en-US" sz="5400" dirty="0" smtClean="0"/>
              <a:t>Tooth Tales </a:t>
            </a:r>
            <a:endParaRPr lang="en-US" sz="5400" dirty="0"/>
          </a:p>
        </p:txBody>
      </p:sp>
      <p:sp>
        <p:nvSpPr>
          <p:cNvPr id="3" name="Subtitle 2"/>
          <p:cNvSpPr>
            <a:spLocks noGrp="1"/>
          </p:cNvSpPr>
          <p:nvPr>
            <p:ph type="subTitle" idx="1"/>
          </p:nvPr>
        </p:nvSpPr>
        <p:spPr>
          <a:xfrm>
            <a:off x="3354442" y="3539864"/>
            <a:ext cx="5114778" cy="2022736"/>
          </a:xfrm>
        </p:spPr>
        <p:txBody>
          <a:bodyPr>
            <a:normAutofit/>
          </a:bodyPr>
          <a:lstStyle/>
          <a:p>
            <a:r>
              <a:rPr lang="en-US" dirty="0" smtClean="0"/>
              <a:t>Harsh Moolani</a:t>
            </a:r>
          </a:p>
          <a:p>
            <a:r>
              <a:rPr lang="en-US" dirty="0" smtClean="0"/>
              <a:t>Ava </a:t>
            </a:r>
            <a:r>
              <a:rPr lang="en-US" dirty="0" err="1" smtClean="0"/>
              <a:t>Embrey</a:t>
            </a:r>
            <a:endParaRPr lang="en-US" dirty="0" smtClean="0"/>
          </a:p>
          <a:p>
            <a:r>
              <a:rPr lang="en-US" dirty="0" smtClean="0"/>
              <a:t>Max Smith </a:t>
            </a:r>
          </a:p>
          <a:p>
            <a:r>
              <a:rPr lang="en-US" dirty="0" smtClean="0"/>
              <a:t>Candace Young</a:t>
            </a:r>
          </a:p>
          <a:p>
            <a:endParaRPr lang="en-US" dirty="0" smtClean="0"/>
          </a:p>
        </p:txBody>
      </p:sp>
      <p:pic>
        <p:nvPicPr>
          <p:cNvPr id="14338" name="Picture 2" descr="http://bestclipartblog.com/clipart-pics/tooth-clipart-7.jpg"/>
          <p:cNvPicPr>
            <a:picLocks noChangeAspect="1" noChangeArrowheads="1"/>
          </p:cNvPicPr>
          <p:nvPr/>
        </p:nvPicPr>
        <p:blipFill>
          <a:blip r:embed="rId2" cstate="print"/>
          <a:srcRect/>
          <a:stretch>
            <a:fillRect/>
          </a:stretch>
        </p:blipFill>
        <p:spPr bwMode="auto">
          <a:xfrm>
            <a:off x="3070736" y="3352800"/>
            <a:ext cx="2415664"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52400"/>
            <a:ext cx="7242048" cy="1143000"/>
          </a:xfrm>
        </p:spPr>
        <p:txBody>
          <a:bodyPr/>
          <a:lstStyle/>
          <a:p>
            <a:pPr algn="ctr"/>
            <a:r>
              <a:rPr lang="en-US" dirty="0" smtClean="0"/>
              <a:t>Objective 1 </a:t>
            </a:r>
            <a:endParaRPr lang="en-US" dirty="0"/>
          </a:p>
        </p:txBody>
      </p:sp>
      <p:sp>
        <p:nvSpPr>
          <p:cNvPr id="3" name="Content Placeholder 2"/>
          <p:cNvSpPr>
            <a:spLocks noGrp="1"/>
          </p:cNvSpPr>
          <p:nvPr>
            <p:ph sz="half" idx="1"/>
          </p:nvPr>
        </p:nvSpPr>
        <p:spPr>
          <a:xfrm>
            <a:off x="152400" y="1524000"/>
            <a:ext cx="3520440" cy="4525963"/>
          </a:xfrm>
          <a:ln>
            <a:noFill/>
          </a:ln>
        </p:spPr>
        <p:txBody>
          <a:bodyPr/>
          <a:lstStyle/>
          <a:p>
            <a:r>
              <a:rPr lang="en-US" dirty="0" smtClean="0"/>
              <a:t>The Brushing Chart purpose is to</a:t>
            </a:r>
          </a:p>
          <a:p>
            <a:pPr lvl="1"/>
            <a:r>
              <a:rPr lang="en-US" dirty="0" smtClean="0"/>
              <a:t>Record the time of day they brush for 3 days</a:t>
            </a:r>
          </a:p>
          <a:p>
            <a:pPr lvl="1"/>
            <a:r>
              <a:rPr lang="en-US" dirty="0" smtClean="0"/>
              <a:t>Place a sticker in the designated spaces </a:t>
            </a:r>
          </a:p>
          <a:p>
            <a:pPr lvl="1"/>
            <a:endParaRPr lang="en-US" dirty="0" smtClean="0"/>
          </a:p>
          <a:p>
            <a:pPr lvl="1"/>
            <a:endParaRPr lang="en-US" dirty="0"/>
          </a:p>
        </p:txBody>
      </p:sp>
      <p:sp>
        <p:nvSpPr>
          <p:cNvPr id="4" name="Content Placeholder 3"/>
          <p:cNvSpPr>
            <a:spLocks noGrp="1"/>
          </p:cNvSpPr>
          <p:nvPr>
            <p:ph sz="half" idx="2"/>
          </p:nvPr>
        </p:nvSpPr>
        <p:spPr/>
        <p:txBody>
          <a:bodyPr/>
          <a:lstStyle/>
          <a:p>
            <a:r>
              <a:rPr lang="en-US" dirty="0" smtClean="0"/>
              <a:t>The Brushing Chart contains </a:t>
            </a:r>
          </a:p>
          <a:p>
            <a:pPr lvl="1"/>
            <a:r>
              <a:rPr lang="en-US" dirty="0" smtClean="0"/>
              <a:t>Blank boxes to place the stickers</a:t>
            </a:r>
          </a:p>
          <a:p>
            <a:pPr lvl="1"/>
            <a:r>
              <a:rPr lang="en-US" dirty="0" smtClean="0"/>
              <a:t>The day of the week </a:t>
            </a:r>
          </a:p>
          <a:p>
            <a:pPr lvl="1"/>
            <a:r>
              <a:rPr lang="en-US" dirty="0" smtClean="0"/>
              <a:t>The time of day</a:t>
            </a:r>
          </a:p>
          <a:p>
            <a:pPr lvl="1">
              <a:buNone/>
            </a:pPr>
            <a:endParaRPr lang="en-US" dirty="0"/>
          </a:p>
        </p:txBody>
      </p:sp>
      <p:pic>
        <p:nvPicPr>
          <p:cNvPr id="29698" name="Picture 2" descr="http://www.bcdental.com.au/uploads/images/Gallery/brush_chart_large.jpg"/>
          <p:cNvPicPr>
            <a:picLocks noChangeAspect="1" noChangeArrowheads="1"/>
          </p:cNvPicPr>
          <p:nvPr/>
        </p:nvPicPr>
        <p:blipFill>
          <a:blip r:embed="rId2" cstate="print"/>
          <a:srcRect b="56410"/>
          <a:stretch>
            <a:fillRect/>
          </a:stretch>
        </p:blipFill>
        <p:spPr bwMode="auto">
          <a:xfrm>
            <a:off x="1981200" y="4627770"/>
            <a:ext cx="5429114" cy="17730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7239000" cy="1143000"/>
          </a:xfrm>
        </p:spPr>
        <p:txBody>
          <a:bodyPr/>
          <a:lstStyle/>
          <a:p>
            <a:pPr algn="ctr"/>
            <a:r>
              <a:rPr lang="en-US" dirty="0" smtClean="0"/>
              <a:t>Objective 2 </a:t>
            </a:r>
            <a:endParaRPr lang="en-US" dirty="0"/>
          </a:p>
        </p:txBody>
      </p:sp>
      <p:sp>
        <p:nvSpPr>
          <p:cNvPr id="6" name="Content Placeholder 5"/>
          <p:cNvSpPr>
            <a:spLocks noGrp="1"/>
          </p:cNvSpPr>
          <p:nvPr>
            <p:ph idx="1"/>
          </p:nvPr>
        </p:nvSpPr>
        <p:spPr>
          <a:xfrm>
            <a:off x="228600" y="1295400"/>
            <a:ext cx="4724400" cy="5105400"/>
          </a:xfrm>
        </p:spPr>
        <p:txBody>
          <a:bodyPr>
            <a:normAutofit/>
          </a:bodyPr>
          <a:lstStyle/>
          <a:p>
            <a:pPr algn="ctr">
              <a:buNone/>
            </a:pPr>
            <a:r>
              <a:rPr lang="en-US" sz="3000" b="1" dirty="0" smtClean="0"/>
              <a:t>Selecting Recipient Schools </a:t>
            </a:r>
          </a:p>
          <a:p>
            <a:pPr algn="ctr">
              <a:buNone/>
            </a:pPr>
            <a:endParaRPr lang="en-US" sz="2800" b="1" dirty="0" smtClean="0"/>
          </a:p>
          <a:p>
            <a:r>
              <a:rPr lang="en-US" sz="2800" dirty="0" smtClean="0"/>
              <a:t>The schools must have </a:t>
            </a:r>
            <a:endParaRPr lang="en-US" dirty="0" smtClean="0"/>
          </a:p>
          <a:p>
            <a:pPr lvl="1"/>
            <a:r>
              <a:rPr lang="en-US" sz="2400" dirty="0" smtClean="0"/>
              <a:t>A large population from kindergarten to 2</a:t>
            </a:r>
            <a:r>
              <a:rPr lang="en-US" sz="2400" baseline="30000" dirty="0" smtClean="0"/>
              <a:t>nd</a:t>
            </a:r>
            <a:r>
              <a:rPr lang="en-US" sz="2400" dirty="0" smtClean="0"/>
              <a:t> grade</a:t>
            </a:r>
          </a:p>
          <a:p>
            <a:pPr lvl="4"/>
            <a:r>
              <a:rPr lang="en-US" dirty="0" smtClean="0"/>
              <a:t>250 or more</a:t>
            </a:r>
          </a:p>
          <a:p>
            <a:pPr lvl="1"/>
            <a:r>
              <a:rPr lang="en-US" sz="2400" dirty="0" smtClean="0"/>
              <a:t>A gym, auditorium, or stage for us to perform in</a:t>
            </a:r>
          </a:p>
          <a:p>
            <a:pPr lvl="1"/>
            <a:r>
              <a:rPr lang="en-US" sz="2400" dirty="0" smtClean="0"/>
              <a:t>Bleachers or seats for the students so they all see</a:t>
            </a:r>
          </a:p>
          <a:p>
            <a:pPr lvl="1"/>
            <a:endParaRPr lang="en-US" dirty="0" smtClean="0"/>
          </a:p>
          <a:p>
            <a:pPr lvl="1"/>
            <a:endParaRPr lang="en-US" dirty="0" smtClean="0"/>
          </a:p>
          <a:p>
            <a:pPr lvl="1"/>
            <a:endParaRPr lang="en-US" dirty="0"/>
          </a:p>
        </p:txBody>
      </p:sp>
      <p:pic>
        <p:nvPicPr>
          <p:cNvPr id="1026" name="Picture 2" descr="http://www.houstonisd.org/cms/lib2/TX01001591/Centricity/Domain/4908/Okapilco_School_Clipart_Image_Color.png"/>
          <p:cNvPicPr>
            <a:picLocks noChangeAspect="1" noChangeArrowheads="1"/>
          </p:cNvPicPr>
          <p:nvPr/>
        </p:nvPicPr>
        <p:blipFill>
          <a:blip r:embed="rId2" cstate="print"/>
          <a:srcRect/>
          <a:stretch>
            <a:fillRect/>
          </a:stretch>
        </p:blipFill>
        <p:spPr bwMode="auto">
          <a:xfrm>
            <a:off x="4648200" y="4343400"/>
            <a:ext cx="3423514" cy="1981200"/>
          </a:xfrm>
          <a:prstGeom prst="rect">
            <a:avLst/>
          </a:prstGeom>
          <a:noFill/>
        </p:spPr>
      </p:pic>
      <p:pic>
        <p:nvPicPr>
          <p:cNvPr id="1028" name="Picture 4" descr="http://www.northmacschools.org/pages/uploaded_images/schoolbldg.jpg"/>
          <p:cNvPicPr>
            <a:picLocks noChangeAspect="1" noChangeArrowheads="1"/>
          </p:cNvPicPr>
          <p:nvPr/>
        </p:nvPicPr>
        <p:blipFill>
          <a:blip r:embed="rId3" cstate="print"/>
          <a:srcRect/>
          <a:stretch>
            <a:fillRect/>
          </a:stretch>
        </p:blipFill>
        <p:spPr bwMode="auto">
          <a:xfrm>
            <a:off x="5181600" y="1295400"/>
            <a:ext cx="2400300" cy="24163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hondurasisopenforbusiness.com/wp-content/uploads/2013/12/drama-stage-clipartfree-art-clip-art-by-phillip-martin-stage-aanir3dl.gif"/>
          <p:cNvPicPr>
            <a:picLocks noChangeAspect="1" noChangeArrowheads="1"/>
          </p:cNvPicPr>
          <p:nvPr/>
        </p:nvPicPr>
        <p:blipFill>
          <a:blip r:embed="rId2" cstate="print"/>
          <a:srcRect/>
          <a:stretch>
            <a:fillRect/>
          </a:stretch>
        </p:blipFill>
        <p:spPr bwMode="auto">
          <a:xfrm>
            <a:off x="990600" y="4800600"/>
            <a:ext cx="6096000" cy="1905000"/>
          </a:xfrm>
          <a:prstGeom prst="rect">
            <a:avLst/>
          </a:prstGeom>
          <a:noFill/>
        </p:spPr>
      </p:pic>
      <p:sp>
        <p:nvSpPr>
          <p:cNvPr id="2" name="Title 1"/>
          <p:cNvSpPr>
            <a:spLocks noGrp="1"/>
          </p:cNvSpPr>
          <p:nvPr>
            <p:ph type="title"/>
          </p:nvPr>
        </p:nvSpPr>
        <p:spPr>
          <a:xfrm>
            <a:off x="457200" y="0"/>
            <a:ext cx="7242048" cy="1143000"/>
          </a:xfrm>
        </p:spPr>
        <p:txBody>
          <a:bodyPr/>
          <a:lstStyle/>
          <a:p>
            <a:pPr algn="ctr"/>
            <a:r>
              <a:rPr lang="en-US" dirty="0" smtClean="0"/>
              <a:t>Objective 2</a:t>
            </a:r>
            <a:endParaRPr lang="en-US" dirty="0"/>
          </a:p>
        </p:txBody>
      </p:sp>
      <p:sp>
        <p:nvSpPr>
          <p:cNvPr id="6" name="Content Placeholder 5"/>
          <p:cNvSpPr>
            <a:spLocks noGrp="1"/>
          </p:cNvSpPr>
          <p:nvPr>
            <p:ph sz="half" idx="1"/>
          </p:nvPr>
        </p:nvSpPr>
        <p:spPr>
          <a:xfrm>
            <a:off x="457200" y="2133600"/>
            <a:ext cx="3520440" cy="3840163"/>
          </a:xfrm>
        </p:spPr>
        <p:txBody>
          <a:bodyPr>
            <a:normAutofit/>
          </a:bodyPr>
          <a:lstStyle/>
          <a:p>
            <a:r>
              <a:rPr lang="en-US" sz="2400" dirty="0" smtClean="0"/>
              <a:t>Allow us to come and perform the skits </a:t>
            </a:r>
          </a:p>
          <a:p>
            <a:endParaRPr lang="en-US" sz="2400" dirty="0" smtClean="0"/>
          </a:p>
          <a:p>
            <a:r>
              <a:rPr lang="en-US" sz="2400" dirty="0" smtClean="0"/>
              <a:t>Cooperate by distributing and collecting the charts </a:t>
            </a:r>
            <a:endParaRPr lang="en-US" sz="2400" dirty="0"/>
          </a:p>
        </p:txBody>
      </p:sp>
      <p:sp>
        <p:nvSpPr>
          <p:cNvPr id="7" name="Content Placeholder 6"/>
          <p:cNvSpPr>
            <a:spLocks noGrp="1"/>
          </p:cNvSpPr>
          <p:nvPr>
            <p:ph sz="half" idx="2"/>
          </p:nvPr>
        </p:nvSpPr>
        <p:spPr>
          <a:xfrm>
            <a:off x="4114800" y="2057400"/>
            <a:ext cx="3520440" cy="3840163"/>
          </a:xfrm>
        </p:spPr>
        <p:txBody>
          <a:bodyPr>
            <a:normAutofit/>
          </a:bodyPr>
          <a:lstStyle/>
          <a:p>
            <a:pPr>
              <a:spcBef>
                <a:spcPts val="1200"/>
              </a:spcBef>
            </a:pPr>
            <a:r>
              <a:rPr lang="en-US" sz="2400" dirty="0" smtClean="0"/>
              <a:t>Return and/or provide the statistical data of the charts </a:t>
            </a:r>
          </a:p>
          <a:p>
            <a:pPr>
              <a:spcBef>
                <a:spcPts val="1200"/>
              </a:spcBef>
            </a:pPr>
            <a:r>
              <a:rPr lang="en-US" sz="2400" dirty="0" smtClean="0"/>
              <a:t>Allow </a:t>
            </a:r>
            <a:r>
              <a:rPr lang="en-US" sz="2400" smtClean="0"/>
              <a:t>us to use </a:t>
            </a:r>
            <a:r>
              <a:rPr lang="en-US" sz="2400" dirty="0" smtClean="0"/>
              <a:t>volunteers from the crowd in our skits </a:t>
            </a:r>
          </a:p>
          <a:p>
            <a:pPr>
              <a:buNone/>
            </a:pPr>
            <a:endParaRPr lang="en-US" sz="2400" dirty="0" smtClean="0"/>
          </a:p>
          <a:p>
            <a:endParaRPr lang="en-US" sz="2400" dirty="0"/>
          </a:p>
        </p:txBody>
      </p:sp>
      <p:sp>
        <p:nvSpPr>
          <p:cNvPr id="8" name="TextBox 7"/>
          <p:cNvSpPr txBox="1"/>
          <p:nvPr/>
        </p:nvSpPr>
        <p:spPr>
          <a:xfrm>
            <a:off x="1752600" y="1371600"/>
            <a:ext cx="4876800" cy="523220"/>
          </a:xfrm>
          <a:prstGeom prst="rect">
            <a:avLst/>
          </a:prstGeom>
          <a:noFill/>
        </p:spPr>
        <p:txBody>
          <a:bodyPr wrap="square" rtlCol="0">
            <a:spAutoFit/>
          </a:bodyPr>
          <a:lstStyle/>
          <a:p>
            <a:pPr algn="ctr"/>
            <a:r>
              <a:rPr lang="en-US" sz="2800" b="1" dirty="0" smtClean="0"/>
              <a:t>The Recipient School Must:</a:t>
            </a:r>
            <a:endParaRPr lang="en-US" sz="2800" b="1" dirty="0"/>
          </a:p>
        </p:txBody>
      </p:sp>
      <p:pic>
        <p:nvPicPr>
          <p:cNvPr id="8194" name="Picture 2" descr="http://trychin.com/bookcovers/actions.gif"/>
          <p:cNvPicPr>
            <a:picLocks noChangeAspect="1" noChangeArrowheads="1"/>
          </p:cNvPicPr>
          <p:nvPr/>
        </p:nvPicPr>
        <p:blipFill>
          <a:blip r:embed="rId3" cstate="print"/>
          <a:srcRect/>
          <a:stretch>
            <a:fillRect/>
          </a:stretch>
        </p:blipFill>
        <p:spPr bwMode="auto">
          <a:xfrm>
            <a:off x="381000" y="381000"/>
            <a:ext cx="1371600" cy="1029672"/>
          </a:xfrm>
          <a:prstGeom prst="rect">
            <a:avLst/>
          </a:prstGeom>
          <a:noFill/>
        </p:spPr>
      </p:pic>
      <p:pic>
        <p:nvPicPr>
          <p:cNvPr id="11" name="Picture 2" descr="http://trychin.com/bookcovers/actions.gif"/>
          <p:cNvPicPr>
            <a:picLocks noChangeAspect="1" noChangeArrowheads="1"/>
          </p:cNvPicPr>
          <p:nvPr/>
        </p:nvPicPr>
        <p:blipFill>
          <a:blip r:embed="rId3" cstate="print"/>
          <a:srcRect/>
          <a:stretch>
            <a:fillRect/>
          </a:stretch>
        </p:blipFill>
        <p:spPr bwMode="auto">
          <a:xfrm>
            <a:off x="6324600" y="381000"/>
            <a:ext cx="1371600" cy="10296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Objective 3 </a:t>
            </a:r>
            <a:endParaRPr lang="en-US" dirty="0"/>
          </a:p>
        </p:txBody>
      </p:sp>
      <p:sp>
        <p:nvSpPr>
          <p:cNvPr id="3" name="Content Placeholder 2"/>
          <p:cNvSpPr>
            <a:spLocks noGrp="1"/>
          </p:cNvSpPr>
          <p:nvPr>
            <p:ph idx="1"/>
          </p:nvPr>
        </p:nvSpPr>
        <p:spPr>
          <a:xfrm>
            <a:off x="3581400" y="1524000"/>
            <a:ext cx="4114800" cy="4846320"/>
          </a:xfrm>
        </p:spPr>
        <p:txBody>
          <a:bodyPr>
            <a:normAutofit/>
          </a:bodyPr>
          <a:lstStyle/>
          <a:p>
            <a:pPr algn="ctr">
              <a:buNone/>
            </a:pPr>
            <a:r>
              <a:rPr lang="en-US" sz="3000" dirty="0" smtClean="0"/>
              <a:t>Implementation</a:t>
            </a:r>
          </a:p>
          <a:p>
            <a:pPr algn="ctr">
              <a:buNone/>
            </a:pPr>
            <a:endParaRPr lang="en-US" sz="3000" dirty="0" smtClean="0"/>
          </a:p>
          <a:p>
            <a:pPr lvl="1"/>
            <a:r>
              <a:rPr lang="en-US" sz="2400" dirty="0" smtClean="0"/>
              <a:t> The Life Science Academy will be in charge of the skits</a:t>
            </a:r>
          </a:p>
          <a:p>
            <a:endParaRPr lang="en-US" sz="2800" dirty="0" smtClean="0"/>
          </a:p>
          <a:p>
            <a:pPr lvl="1"/>
            <a:r>
              <a:rPr lang="en-US" sz="2400" dirty="0" smtClean="0"/>
              <a:t>We will arrange buses from the students’ home high school to the selected elementary school</a:t>
            </a:r>
          </a:p>
          <a:p>
            <a:pPr lvl="1"/>
            <a:endParaRPr lang="en-US" sz="2100" dirty="0" smtClean="0"/>
          </a:p>
          <a:p>
            <a:pPr lvl="1">
              <a:buNone/>
            </a:pPr>
            <a:endParaRPr lang="en-US" sz="2100" dirty="0" smtClean="0"/>
          </a:p>
          <a:p>
            <a:pPr lvl="1"/>
            <a:endParaRPr lang="en-US" sz="2100" dirty="0" smtClean="0"/>
          </a:p>
          <a:p>
            <a:pPr lvl="1"/>
            <a:endParaRPr lang="en-US" sz="2100" dirty="0" smtClean="0"/>
          </a:p>
          <a:p>
            <a:pPr lvl="1"/>
            <a:endParaRPr lang="en-US" sz="2100" dirty="0" smtClean="0"/>
          </a:p>
          <a:p>
            <a:pPr>
              <a:buNone/>
            </a:pPr>
            <a:endParaRPr lang="en-US" sz="3000" dirty="0"/>
          </a:p>
        </p:txBody>
      </p:sp>
      <p:pic>
        <p:nvPicPr>
          <p:cNvPr id="31746" name="Picture 2" descr="http://www.uniqueteachingresources.com/images/SchoolBusClipArt1.jpg"/>
          <p:cNvPicPr>
            <a:picLocks noChangeAspect="1" noChangeArrowheads="1"/>
          </p:cNvPicPr>
          <p:nvPr/>
        </p:nvPicPr>
        <p:blipFill>
          <a:blip r:embed="rId2" cstate="print"/>
          <a:srcRect/>
          <a:stretch>
            <a:fillRect/>
          </a:stretch>
        </p:blipFill>
        <p:spPr bwMode="auto">
          <a:xfrm>
            <a:off x="1143000" y="3899535"/>
            <a:ext cx="2514600" cy="2577465"/>
          </a:xfrm>
          <a:prstGeom prst="rect">
            <a:avLst/>
          </a:prstGeom>
          <a:noFill/>
        </p:spPr>
      </p:pic>
      <p:pic>
        <p:nvPicPr>
          <p:cNvPr id="31748" name="Picture 4" descr="http://buncombecounty4h.files.wordpress.com/2009/11/video_clip_art.gif"/>
          <p:cNvPicPr>
            <a:picLocks noChangeAspect="1" noChangeArrowheads="1"/>
          </p:cNvPicPr>
          <p:nvPr/>
        </p:nvPicPr>
        <p:blipFill>
          <a:blip r:embed="rId3" cstate="print"/>
          <a:srcRect/>
          <a:stretch>
            <a:fillRect/>
          </a:stretch>
        </p:blipFill>
        <p:spPr bwMode="auto">
          <a:xfrm>
            <a:off x="609600" y="1219200"/>
            <a:ext cx="2376435"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Objective 3 </a:t>
            </a:r>
            <a:endParaRPr lang="en-US" dirty="0"/>
          </a:p>
        </p:txBody>
      </p:sp>
      <p:sp>
        <p:nvSpPr>
          <p:cNvPr id="3" name="Content Placeholder 2"/>
          <p:cNvSpPr>
            <a:spLocks noGrp="1"/>
          </p:cNvSpPr>
          <p:nvPr>
            <p:ph idx="1"/>
          </p:nvPr>
        </p:nvSpPr>
        <p:spPr>
          <a:xfrm>
            <a:off x="228600" y="1371600"/>
            <a:ext cx="4191000" cy="5105400"/>
          </a:xfrm>
        </p:spPr>
        <p:txBody>
          <a:bodyPr/>
          <a:lstStyle/>
          <a:p>
            <a:pPr algn="ctr">
              <a:buNone/>
            </a:pPr>
            <a:r>
              <a:rPr lang="en-US" sz="3000" dirty="0" smtClean="0"/>
              <a:t>Implementation </a:t>
            </a:r>
          </a:p>
          <a:p>
            <a:pPr lvl="1"/>
            <a:r>
              <a:rPr lang="en-US" dirty="0" smtClean="0"/>
              <a:t>The teachers will be in charge of the brushing charts </a:t>
            </a:r>
          </a:p>
          <a:p>
            <a:pPr lvl="1"/>
            <a:r>
              <a:rPr lang="en-US" dirty="0" smtClean="0"/>
              <a:t>Distribute them to their students </a:t>
            </a:r>
          </a:p>
          <a:p>
            <a:pPr lvl="1"/>
            <a:r>
              <a:rPr lang="en-US" dirty="0" smtClean="0"/>
              <a:t>Collect the charts at the end of the 3 days</a:t>
            </a:r>
          </a:p>
          <a:p>
            <a:pPr lvl="1"/>
            <a:r>
              <a:rPr lang="en-US" dirty="0" smtClean="0"/>
              <a:t>As an incentive, we will give the classroom with the most charts filled out in each grade a gift  </a:t>
            </a:r>
            <a:endParaRPr lang="en-US" dirty="0"/>
          </a:p>
        </p:txBody>
      </p:sp>
      <p:pic>
        <p:nvPicPr>
          <p:cNvPr id="33794" name="Picture 2" descr="http://content.mycutegraphics.com/graphics/teacher/teacher-sitting-at-desk.png"/>
          <p:cNvPicPr>
            <a:picLocks noChangeAspect="1" noChangeArrowheads="1"/>
          </p:cNvPicPr>
          <p:nvPr/>
        </p:nvPicPr>
        <p:blipFill>
          <a:blip r:embed="rId2" cstate="print"/>
          <a:srcRect/>
          <a:stretch>
            <a:fillRect/>
          </a:stretch>
        </p:blipFill>
        <p:spPr bwMode="auto">
          <a:xfrm>
            <a:off x="5502402" y="914400"/>
            <a:ext cx="2117598" cy="2667000"/>
          </a:xfrm>
          <a:prstGeom prst="rect">
            <a:avLst/>
          </a:prstGeom>
          <a:noFill/>
        </p:spPr>
      </p:pic>
      <p:sp>
        <p:nvSpPr>
          <p:cNvPr id="33796" name="AutoShape 4" descr="data:image/jpeg;base64,/9j/4AAQSkZJRgABAQAAAQABAAD/2wCEAAkGBhAQERASDxMSEBAQEBAQEBAQDxAPEBAPFBAVFBUQFhUXGzIeGBkjGRISIDAgJCcpLiwsFR4xQTQqNSYrLSkBCQoKDgwOGg8PGjUkHyQtNSkyMjQtLzM1NSksLTMtNTUsKywsLCorMiwsKyksLC0qLCwxLCwsKSwqLCwpNCwpLP/AABEIAQsAvQMBIgACEQEDEQH/xAAcAAEAAgMBAQEAAAAAAAAAAAAABQcDBAYCAQj/xABIEAABAwIDAwYLBQUFCQAAAAABAAIDBBEFEiEGMUETIlFhcYEHIzI0cnORobGysyRCUmJ0FILB0eEVM1Nk8UNUY5KToqTD8P/EABsBAQACAwEBAAAAAAAAAAAAAAAFBgIDBAEH/8QANBEAAgECAwUECQQDAAAAAAAAAAECAxEEBRIhMTNxwUFRYYETIjI0cpGx4fAUYqHRQ1Lx/9oADAMBAAIRAxEAPwC8UREAREQBERAEREAREQBERAEREAREQBERAEREAREQBERAEREAREQBEWKoqWRtzSODWjiTbuQGVFEnaKM+QC4dJ5o/mvcONtJ5zS3rBzICTReWPBAINwdxC9IAiIgCIiAIiIAiIgCIiAIiIAiIgCIiAIiIDUxSu5GJz8peRYNYDbM8mzRfgLnU8Bdfn7aHwq1FTUObShkmQkcvKHOj3/7KO9ms6C65O/Tcr32npnSU0rW6FzS0HoLmloPtcF+Z8BwrI1wIs4Osb7xYbvigLJ2P23dIWxVgja92jZY2ljC7g1zSTbtGnUF3rWKmaekVp7IVzpoOebviIY48S212uPXoR+6gOhoKgsNj5J39XWplQgYpOiku23Ead3BAbCIiAIiIAtHEsZhpx4x3OPksaMz3dg/iVA7b7fxYc3K0CWpcLsivYNHB7zwHVvPvFKYjtxiE0jnuqJGFxvlhcYWjqs3U95JQF5t2wLjzIXW6XPAPsAUlTY013lNcz3hUtsVt/OKiOKrfy0Urmxh8ljJG9xs12fe5tyAQb778Nbsip2ADS+nHVAbzXAi4NweIX1akZDTpoCbEcL8CttAEREAREQBERAEREB4liDmlp3EWKqPa7ZI09Q+Ro8XMcxIGgkO/uO/tuOhW3NOxgLnuaxo3uc4NaO8qOmrKepYQ0tmYdLsLXN9q9s7XPLq9iooaNdJsxVfs8t3f3bxkkH5b6O7QdfapGs2Wym8Wo/CTqOw8e/3rXioSDYgg9BFivD06apqWtBLHNe0HKS1wdY2vY23GxC06faNsPKOILw1hflbbMQ3V1rm2657lr0NE0F9xYStyvtxt5Lu0dPaoLDsCqpat7HHk2U7xmkIuJLi4a0cbtOvQCs1pUl3GPrNPvOmpvCVQP8p0kXpxE/JdStNtVRSeRUQ9jpAw+x1iuExrwaPjGankzj8DxZ3cRv8AYuRdh8ofyeRxfuyBpc72BWCGAwOI4VRp932aTIOeNxlDiQv+eBfkcrXC7SHDpBBHuXNba7YNoo8kdnVDxzGnUMH+I7q6Bx7Lri8Kws0LRUVDSJzrT05Ntf8AGlA+6DubxK1KXBaivmc4km7ryzP1Av8AE23NHuChcVSp0qmiEtXj+Nkth6s6sNU46Tk5oJ6qY2D555XE6Ave93E6f6ALqsK8CVTKA6qlZTg/ca3lpOw2IaO4lWHgGCw0TSIWjMRz5HC8j+08B1DRY8R8IVJBcGRsrx9yC8pv0Ejmt7yFphTlUdoK7Ns5xgrydkc9H4DqRtnftFTmaQ6/ibXBvuydXSu6jdoP/uKiMG25hrHGOOOVj8hccwYWBug3h3WOClCVlVozoy0zVmeU6sKsdUHdCV+h7CpIFRQGYhvTp3KWWo2BERAEREAWliGM09OLzyxx9TnDMexu89wW6qVixWncMs0Vzc3ePKOu8qRwOD/Utt3srbvH/hw4zF/p7JWu+/wO2xHwo0zLiBj5j0nxTPaed/2rl8R8JVZJox0dO06XaBfve/Qdui1P7MpJf7qXIehywT7LzDVmWQflN1YaOEwdPs2/u/LEFVxWKqduz9v5c9PwavqgJbPqgd0jZmVDewOa4hY27LVzTdtPO1w3OaxzXDvGq+bLQwUlfHNVE0zY2PeS1k3jnkZWxu5MatF3O14tarLj8IeGvOVkznu6GU1U8+wRrmxGY1qEnTUFJLuTsdFDA0q0VNyab72rnL4NSYwCM0hjYP8Aecsxt1A8/wB4XQVE0lhmIJtqQwAX6QDe3tK2Jcdif5DKh/ZSVDfe9oHvXhtG+TV4MTei7TIfZo339yr2Ir+mlq0pclYnKNH0UbXb5siZca5Hy5GM6OULG39q2MP28oibSTwtOgzZxyfYTfm9+imKbDYY75I2tJ3usC93WXHU95WrjVRRRNzVjoYxwMpa1x9H7xPYtHI3m7UV7XtzMcHtO5zSHNI6iNCq/wAHqZayoNZICyCnkcyliaMr55W6HM4c4xt0zcCTl4FfKOtoJ62JtFFNaTlBLI68UT2tie8EAnlM2ZredpoSNV3NBSiJgjY0cmCSGOu8XcSSddbkknfxWU4ShskrGMZxlti7nNvoHTSl9U4tDjdx3uP5QB5I+C3K/E542iPDo6Z7QNC6obmHTaHQk9ZcsE+1GGyOcyR8tM5rnMzOjc6MkEi4cLgDTiQtaXZGOrF6WrgmHVzrduQmyz0SpSTnH53+xhqjUVoS+Vvuc3jf9oyX/bP2gt/CWOjg/wCVoynvuoGarjjsCQCSA1jRme4k2DWsGpJPUuwd4KaxxsK2KJp38m+Ym3oi3xXQ7JeDegw53K5jU1XCeUDmHjybBo09ZJPWpennPo4aYU0n/Hy+5Fzyr0k9U6ja/O37G3sVs8aWDNK3LPNZ0jTa8bfuxm3EXues24KZrKlkTS+RwYxu9zjYD+vUlXiLWtNiG6aOduHXa+vtVfY1isfKEzSOqXt8kEZI23F9GDQb1x0acsdWbm9u/wDOw6q1SODpJRWzd+dp5x/FZq94bC1zYGG7SeaXu/G7o6hwWKGsfSt1qps1tGRyvyg9l7KKq8ckfoOY38LdFHkkq108MowUGkors3/NlaniHKbmtrfb/SL6weYvp6dziXOdDE5xO8kxgkn2rcWhgPmtN+nh+k1b6o9T23bvLjT9hcgiItZmF+ennU9pX6FX5+dArHkUlH0l/DqQOcx1aPPoYlngrpGeS5w71iMJXnIVZNUZbyv6ZR3EzDtRKBZ4bIPzBdjR4u6MANYwNLWOytaG72g8N+9VobqxY4eaz1cfyBVzO4QjGGjZe/Qn8olKTlq8CWh2gYfKaW9moWhi+28cLnRwwT1UzQ0ubGzJGzM0ObmldpucDzQ7esXIrkcYxGWKtqeTcW6wacPNYlEYLDfqaujwuSmMxH6enr8j7iu2GKTXBc2iZ+CBpdLbrlfr3tDVANpW5i913yHypJHGSR3a52pXRR7UOOkrGSDrGq98tQy+U10R6RqFaqGHhht1Pz3/AHK1WrzxH+Ty3GLYuVra6nzbn8rGPSdE7L7SLd6tqOBVS7Z1rrOp5xmaQ5hvZ7XtIc1w6wQD3LrqvaysNPG2KHJV5gJXFgfTjKdS3W5a/o0IBOtwofNKDr1lKn2q3da3MlcurKjRcZ9jv33uV9i1G6GeaN29kj29ovoe8WPetSOjzuBa27+Dmizh2OGoXYY46Kd4mq2iCYMa2RkbxIyUjc9p8oG2hBGlhqd6ipcfbGMtOwMH4jq5TtKvKrSXq3dtt91yGq0VSqN6tnZbebmHft8IzOq3xsH3Zi2oFui0l3DuIU1h20cssEjyWOcyodCHsY5jXNEbHZspcbHnnjwXBVFW+Q3cSe0rpNkW/ZZh/nH/AEYVC5rhYU6aqJK9+xWJfLcTOpUcG3a3abdRI95u8k9q5jF2Hln9jPptXXGNQ1ZQ5pXn0fkauTKJ6Kzf7eqOrM4a6SXj0ZCR0xK24qErddyce/U9AXrDakvqIGkDI6aIFtrggyNBB6QrE5TknLsK9enBqLe0trBh9np/URfTatxfGtAAA0A0AGgAX1UiTu2y5xVkkERFiehUvtKPtdV6+T5iroVMbS+d1Xr5PmKncl4kuXUr+eu1OFu/oRvvX3K079PeviKyOCZW44icfE+upAQba6FWJHBzW+gz5Qq6PHsKtWGHmt9FvyhV7OYuKht7+hZMmqqpr2W3dTR5BV7tJFetq/ThH/ixK0uQXAYtSh1ZWai/LMFuOlPEuPKpaa9/A78yjqo28TmzGV5sVOPw09C134eValiStvDka2QjdcdhXTYHij/2eou4kgaX3hQrqIreoIiIpR0rXXqRnDb3ozowlCWwhnvc43JJPXqvrICVvw0BKkqfCllPEW3GMKFyIhoiV0mzEWWGZv8Amn/RiWvLPDF+Z3Q3+JW1szU52TusBepfoOHiolC5o5SoptbL/wBktl2hVnFPbYkCxc3jFS4SPYDYDLu0vzRvXUOIXJ40fHyfu/I1cuTJOu793VGzOpOOHVv9ujNFbuCec03r4fqNWkt3BPOab18P1Gq01fYfIqVLiR5l2IiL58fRwiIgCpjaXzuq9fJ8xVzqmNpfO6r18nzFTuScSXLqV/PeFDn0I1EX0BWcqh8I0PYfgrkhjGVvot+Cp4t0PYfgrmjboOwfBV3O37Hn0LNkK4nl1PHJhVbjY+21vrx9CNWtZVXi4+2136n/ANUa4sp4/kd2ce7rmjFFUvbx7jqtuOuafLb3haYavQarJKEX2FahVqR3MkGsifuNuo6LNHQgXHA3UUGpOTkdqdBwJC0ujfYmdUcVZXaN2ashi08t3QP4lRdViskml8rfwt09pWmi64UIx272cNXFznsWxBTuyrvFS/qH/TjUEpjZt1o5fXv+nGozOeAufRkhkfvD+Hqicc9cvi58dJ+78jV0DnrncTPjX/u/IFG5Nx38PVErnnu6+JfRmqt3BPOab18P1GrSW7gnnNN6+H6jVaKvsPkVOlxI80XYiIvnx9HCIiAKmNpfO6r18nzFXOqY2l87qvXyfMVO5JxJcupX894UOfQjQFkaF8aFkaFZWyrJDLoew/BXK0aKng1XJZVzOn7Hn0LPka2VPLqeLKrMUH2yu/VO9zGBWtZVXiA+1136uT4NXJlfGfI7M24C5mENXoNXoNXsNVjbKykYw1eahvi39g+Kzhq81LfFydg+K8T2o9cdjIRERdxHBSmAO8XJ653yMUWt/BXcyT1zvkYobOeAufRk5kfvD+HqiVc9QVefGP7R8jVKueoirPjH9o+RqjMm94fJ/VErnnu6+JfRmJbuCec0/r4fqNWkt7B4XGaMjcx7HEn8rgf4KzV5xhTk5O2wquHhKdWKiru5dQK+qPw+qzAKQVBPooREQHl7wFTW0RvV1J/48nzFWviTyAbKsdoaYZ3PDSHOJLrE6k8VJ5bioYeo3Pc0RWaYSpiaaVPenciWhZWhaQr2g2ddvaNPatyKVp3EHsVnhXp1VeErlUqUKlF2qRsZWBXIQqfiGo7R8VcRCgs43w8+hYMk3T8up4IVV1Y+1V36yb4hWuQqpnH2mt/WVHzrlyzivkdea8Fcz4Gr2Gr61qyBqn2yupHgNXmrb4qTsHxWcNXisb4mX0R8VintXMya9V8mc2iIpQiAtvC3c1/rXfK1aizUDrB/rHfK1Q2c8Bc+jJzI/eH8PVG+56jKh3OeT0j5GrLU1zWab3Hc0bz/ACCx0eFSVDruFgSDlG7dbv3KBwWJWGm52vssWLHYV4qmqd7bb/UwRl0htGNPxW+C67Z7AXaE3Ungeywba4XX0lA1g3LXiMVUxErzf9GzDYSlho6aa8+084dS5QFvr4Avq5jqCIiAwzwZgoHEdng++i6RfCEBWOJ7Hb7BcxV7NyRkll2nq0V4SUzSo2rwNruC9Tad0eNKSsymIq6aJwztztBBNtHWB9iszDvCDTzGzXgOP3JByb+yx39xKw4jsi03sFyeJ7HkXsPcttSvUqpKbvY1UsPTpNumrXLNjx5h36KvSQZ6wjcaypI/6pUABV0+kb3ZR9x3PZ3A7u6yx0+0D43PMjPLe57sl/KcbnQn+K6cBUhTqNzdthy5hSnUppQV9p1LQsgao2ixyGTQOAPQdD7CpSMg7lPak1dbUV7S4uzVmfQ1eK4eJm9EfFZw1YsQHiJfRHxWMX6y5r6nsl6r5P6HKIiwz1LWb9TwaN/9FLVKkacdU3ZEPTpyqS0wV2ZSbb9FgiqHuu2Li4nPbpAGg7t69UuHyTkZt3Bo3f1XcYDsoBYkKq5hmCxC0QWxO9y3Zblrwz9JN+s1axB4JsuXG7gSTqSdSV3+E7PtYBopKhwtrANFItbZRBNGOKANWVEQBERAEREAREQBERAeXRgrUnw5ruC3UQHM1+zTXX0XL4nsdvsFZpCxSUzSgKNxDZVzdwWjHPVQHmuJA+67nD+au+rwRruC53Edkmm9gs4VJQd4uxhOnGorSVzh6LbMCwmYW/mGo/mpioxiGWCUte080cR0rVxLY8i9goduyzs25d1PMJxfrK/8EfUy6Ek1B2/n8+ZqPq3POWIfvW+AUxguzLnm7gSTvJ1KnMC2T3XC7rDcGawDRc+IxVTESvN+XYdOGwlLDR00159pFYNs21gFwumgpQ0LKyMBelzHUEREAREQBERAEREAREQBERAEREAREQBeXRgr0iA058Oa7gtP+w2X3KYRAatPRNbwWyAvqIAiIgCIiAIiIAiIgCIiAIiIA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hAQERASDxMSEBAQEBAQEBAQDxAPEBAPFBAVFBUQFhUXGzIeGBkjGRISIDAgJCcpLiwsFR4xQTQqNSYrLSkBCQoKDgwOGg8PGjUkHyQtNSkyMjQtLzM1NSksLTMtNTUsKywsLCorMiwsKyksLC0qLCwxLCwsKSwqLCwpNCwpLP/AABEIAQsAvQMBIgACEQEDEQH/xAAcAAEAAgMBAQEAAAAAAAAAAAAABQcDBAYCAQj/xABIEAABAwIDAwYLBQUFCQAAAAABAAIDBBEFEiEGMUETIlFhcYEHIzI0cnORobGysyRCUmJ0FILB0eEVM1Nk8UNUY5KToqTD8P/EABsBAQACAwEBAAAAAAAAAAAAAAAFBgIDBAEH/8QANBEAAgECAwUECQQDAAAAAAAAAAECAxEEBRIhMTNxwUFRYYETIjI0cpGx4fAUYqHRQ1Lx/9oADAMBAAIRAxEAPwC8UREAREQBERAEREAREQBERAEREAREQBERAEREAREQBERAEREAREQBEWKoqWRtzSODWjiTbuQGVFEnaKM+QC4dJ5o/mvcONtJ5zS3rBzICTReWPBAINwdxC9IAiIgCIiAIiIAiIgCIiAIiIAiIgCIiAIiIDUxSu5GJz8peRYNYDbM8mzRfgLnU8Bdfn7aHwq1FTUObShkmQkcvKHOj3/7KO9ms6C65O/Tcr32npnSU0rW6FzS0HoLmloPtcF+Z8BwrI1wIs4Osb7xYbvigLJ2P23dIWxVgja92jZY2ljC7g1zSTbtGnUF3rWKmaekVp7IVzpoOebviIY48S212uPXoR+6gOhoKgsNj5J39XWplQgYpOiku23Ead3BAbCIiAIiIAtHEsZhpx4x3OPksaMz3dg/iVA7b7fxYc3K0CWpcLsivYNHB7zwHVvPvFKYjtxiE0jnuqJGFxvlhcYWjqs3U95JQF5t2wLjzIXW6XPAPsAUlTY013lNcz3hUtsVt/OKiOKrfy0Urmxh8ljJG9xs12fe5tyAQb778Nbsip2ADS+nHVAbzXAi4NweIX1akZDTpoCbEcL8CttAEREAREQBERAEREB4liDmlp3EWKqPa7ZI09Q+Ro8XMcxIGgkO/uO/tuOhW3NOxgLnuaxo3uc4NaO8qOmrKepYQ0tmYdLsLXN9q9s7XPLq9iooaNdJsxVfs8t3f3bxkkH5b6O7QdfapGs2Wym8Wo/CTqOw8e/3rXioSDYgg9BFivD06apqWtBLHNe0HKS1wdY2vY23GxC06faNsPKOILw1hflbbMQ3V1rm2657lr0NE0F9xYStyvtxt5Lu0dPaoLDsCqpat7HHk2U7xmkIuJLi4a0cbtOvQCs1pUl3GPrNPvOmpvCVQP8p0kXpxE/JdStNtVRSeRUQ9jpAw+x1iuExrwaPjGankzj8DxZ3cRv8AYuRdh8ofyeRxfuyBpc72BWCGAwOI4VRp932aTIOeNxlDiQv+eBfkcrXC7SHDpBBHuXNba7YNoo8kdnVDxzGnUMH+I7q6Bx7Lri8Kws0LRUVDSJzrT05Ntf8AGlA+6DubxK1KXBaivmc4km7ryzP1Av8AE23NHuChcVSp0qmiEtXj+Nkth6s6sNU46Tk5oJ6qY2D555XE6Ave93E6f6ALqsK8CVTKA6qlZTg/ca3lpOw2IaO4lWHgGCw0TSIWjMRz5HC8j+08B1DRY8R8IVJBcGRsrx9yC8pv0Ejmt7yFphTlUdoK7Ns5xgrydkc9H4DqRtnftFTmaQ6/ibXBvuydXSu6jdoP/uKiMG25hrHGOOOVj8hccwYWBug3h3WOClCVlVozoy0zVmeU6sKsdUHdCV+h7CpIFRQGYhvTp3KWWo2BERAEREAWliGM09OLzyxx9TnDMexu89wW6qVixWncMs0Vzc3ePKOu8qRwOD/Utt3srbvH/hw4zF/p7JWu+/wO2xHwo0zLiBj5j0nxTPaed/2rl8R8JVZJox0dO06XaBfve/Qdui1P7MpJf7qXIehywT7LzDVmWQflN1YaOEwdPs2/u/LEFVxWKqduz9v5c9PwavqgJbPqgd0jZmVDewOa4hY27LVzTdtPO1w3OaxzXDvGq+bLQwUlfHNVE0zY2PeS1k3jnkZWxu5MatF3O14tarLj8IeGvOVkznu6GU1U8+wRrmxGY1qEnTUFJLuTsdFDA0q0VNyab72rnL4NSYwCM0hjYP8Aecsxt1A8/wB4XQVE0lhmIJtqQwAX6QDe3tK2Jcdif5DKh/ZSVDfe9oHvXhtG+TV4MTei7TIfZo339yr2Ir+mlq0pclYnKNH0UbXb5siZca5Hy5GM6OULG39q2MP28oibSTwtOgzZxyfYTfm9+imKbDYY75I2tJ3usC93WXHU95WrjVRRRNzVjoYxwMpa1x9H7xPYtHI3m7UV7XtzMcHtO5zSHNI6iNCq/wAHqZayoNZICyCnkcyliaMr55W6HM4c4xt0zcCTl4FfKOtoJ62JtFFNaTlBLI68UT2tie8EAnlM2ZredpoSNV3NBSiJgjY0cmCSGOu8XcSSddbkknfxWU4ShskrGMZxlti7nNvoHTSl9U4tDjdx3uP5QB5I+C3K/E542iPDo6Z7QNC6obmHTaHQk9ZcsE+1GGyOcyR8tM5rnMzOjc6MkEi4cLgDTiQtaXZGOrF6WrgmHVzrduQmyz0SpSTnH53+xhqjUVoS+Vvuc3jf9oyX/bP2gt/CWOjg/wCVoynvuoGarjjsCQCSA1jRme4k2DWsGpJPUuwd4KaxxsK2KJp38m+Ym3oi3xXQ7JeDegw53K5jU1XCeUDmHjybBo09ZJPWpennPo4aYU0n/Hy+5Fzyr0k9U6ja/O37G3sVs8aWDNK3LPNZ0jTa8bfuxm3EXues24KZrKlkTS+RwYxu9zjYD+vUlXiLWtNiG6aOduHXa+vtVfY1isfKEzSOqXt8kEZI23F9GDQb1x0acsdWbm9u/wDOw6q1SODpJRWzd+dp5x/FZq94bC1zYGG7SeaXu/G7o6hwWKGsfSt1qps1tGRyvyg9l7KKq8ckfoOY38LdFHkkq108MowUGkors3/NlaniHKbmtrfb/SL6weYvp6dziXOdDE5xO8kxgkn2rcWhgPmtN+nh+k1b6o9T23bvLjT9hcgiItZmF+ennU9pX6FX5+dArHkUlH0l/DqQOcx1aPPoYlngrpGeS5w71iMJXnIVZNUZbyv6ZR3EzDtRKBZ4bIPzBdjR4u6MANYwNLWOytaG72g8N+9VobqxY4eaz1cfyBVzO4QjGGjZe/Qn8olKTlq8CWh2gYfKaW9moWhi+28cLnRwwT1UzQ0ubGzJGzM0ObmldpucDzQ7esXIrkcYxGWKtqeTcW6wacPNYlEYLDfqaujwuSmMxH6enr8j7iu2GKTXBc2iZ+CBpdLbrlfr3tDVANpW5i913yHypJHGSR3a52pXRR7UOOkrGSDrGq98tQy+U10R6RqFaqGHhht1Pz3/AHK1WrzxH+Ty3GLYuVra6nzbn8rGPSdE7L7SLd6tqOBVS7Z1rrOp5xmaQ5hvZ7XtIc1w6wQD3LrqvaysNPG2KHJV5gJXFgfTjKdS3W5a/o0IBOtwofNKDr1lKn2q3da3MlcurKjRcZ9jv33uV9i1G6GeaN29kj29ovoe8WPetSOjzuBa27+Dmizh2OGoXYY46Kd4mq2iCYMa2RkbxIyUjc9p8oG2hBGlhqd6ipcfbGMtOwMH4jq5TtKvKrSXq3dtt91yGq0VSqN6tnZbebmHft8IzOq3xsH3Zi2oFui0l3DuIU1h20cssEjyWOcyodCHsY5jXNEbHZspcbHnnjwXBVFW+Q3cSe0rpNkW/ZZh/nH/AEYVC5rhYU6aqJK9+xWJfLcTOpUcG3a3abdRI95u8k9q5jF2Hln9jPptXXGNQ1ZQ5pXn0fkauTKJ6Kzf7eqOrM4a6SXj0ZCR0xK24qErddyce/U9AXrDakvqIGkDI6aIFtrggyNBB6QrE5TknLsK9enBqLe0trBh9np/URfTatxfGtAAA0A0AGgAX1UiTu2y5xVkkERFiehUvtKPtdV6+T5iroVMbS+d1Xr5PmKncl4kuXUr+eu1OFu/oRvvX3K079PeviKyOCZW44icfE+upAQba6FWJHBzW+gz5Qq6PHsKtWGHmt9FvyhV7OYuKht7+hZMmqqpr2W3dTR5BV7tJFetq/ThH/ixK0uQXAYtSh1ZWai/LMFuOlPEuPKpaa9/A78yjqo28TmzGV5sVOPw09C134eValiStvDka2QjdcdhXTYHij/2eou4kgaX3hQrqIreoIiIpR0rXXqRnDb3ozowlCWwhnvc43JJPXqvrICVvw0BKkqfCllPEW3GMKFyIhoiV0mzEWWGZv8Amn/RiWvLPDF+Z3Q3+JW1szU52TusBepfoOHiolC5o5SoptbL/wBktl2hVnFPbYkCxc3jFS4SPYDYDLu0vzRvXUOIXJ40fHyfu/I1cuTJOu793VGzOpOOHVv9ujNFbuCec03r4fqNWkt3BPOab18P1Gq01fYfIqVLiR5l2IiL58fRwiIgCpjaXzuq9fJ8xVzqmNpfO6r18nzFTuScSXLqV/PeFDn0I1EX0BWcqh8I0PYfgrkhjGVvot+Cp4t0PYfgrmjboOwfBV3O37Hn0LNkK4nl1PHJhVbjY+21vrx9CNWtZVXi4+2136n/ANUa4sp4/kd2ce7rmjFFUvbx7jqtuOuafLb3haYavQarJKEX2FahVqR3MkGsifuNuo6LNHQgXHA3UUGpOTkdqdBwJC0ujfYmdUcVZXaN2ashi08t3QP4lRdViskml8rfwt09pWmi64UIx272cNXFznsWxBTuyrvFS/qH/TjUEpjZt1o5fXv+nGozOeAufRkhkfvD+Hqicc9cvi58dJ+78jV0DnrncTPjX/u/IFG5Nx38PVErnnu6+JfRmqt3BPOab18P1GrSW7gnnNN6+H6jVaKvsPkVOlxI80XYiIvnx9HCIiAKmNpfO6r18nzFXOqY2l87qvXyfMVO5JxJcupX894UOfQjQFkaF8aFkaFZWyrJDLoew/BXK0aKng1XJZVzOn7Hn0LPka2VPLqeLKrMUH2yu/VO9zGBWtZVXiA+1136uT4NXJlfGfI7M24C5mENXoNXoNXsNVjbKykYw1eahvi39g+Kzhq81LfFydg+K8T2o9cdjIRERdxHBSmAO8XJ653yMUWt/BXcyT1zvkYobOeAufRk5kfvD+HqiVc9QVefGP7R8jVKueoirPjH9o+RqjMm94fJ/VErnnu6+JfRmJbuCec0/r4fqNWkt7B4XGaMjcx7HEn8rgf4KzV5xhTk5O2wquHhKdWKiru5dQK+qPw+qzAKQVBPooREQHl7wFTW0RvV1J/48nzFWviTyAbKsdoaYZ3PDSHOJLrE6k8VJ5bioYeo3Pc0RWaYSpiaaVPenciWhZWhaQr2g2ddvaNPatyKVp3EHsVnhXp1VeErlUqUKlF2qRsZWBXIQqfiGo7R8VcRCgs43w8+hYMk3T8up4IVV1Y+1V36yb4hWuQqpnH2mt/WVHzrlyzivkdea8Fcz4Gr2Gr61qyBqn2yupHgNXmrb4qTsHxWcNXisb4mX0R8VintXMya9V8mc2iIpQiAtvC3c1/rXfK1aizUDrB/rHfK1Q2c8Bc+jJzI/eH8PVG+56jKh3OeT0j5GrLU1zWab3Hc0bz/ACCx0eFSVDruFgSDlG7dbv3KBwWJWGm52vssWLHYV4qmqd7bb/UwRl0htGNPxW+C67Z7AXaE3Ungeywba4XX0lA1g3LXiMVUxErzf9GzDYSlho6aa8+084dS5QFvr4Avq5jqCIiAwzwZgoHEdng++i6RfCEBWOJ7Hb7BcxV7NyRkll2nq0V4SUzSo2rwNruC9Tad0eNKSsymIq6aJwztztBBNtHWB9iszDvCDTzGzXgOP3JByb+yx39xKw4jsi03sFyeJ7HkXsPcttSvUqpKbvY1UsPTpNumrXLNjx5h36KvSQZ6wjcaypI/6pUABV0+kb3ZR9x3PZ3A7u6yx0+0D43PMjPLe57sl/KcbnQn+K6cBUhTqNzdthy5hSnUppQV9p1LQsgao2ixyGTQOAPQdD7CpSMg7lPak1dbUV7S4uzVmfQ1eK4eJm9EfFZw1YsQHiJfRHxWMX6y5r6nsl6r5P6HKIiwz1LWb9TwaN/9FLVKkacdU3ZEPTpyqS0wV2ZSbb9FgiqHuu2Li4nPbpAGg7t69UuHyTkZt3Bo3f1XcYDsoBYkKq5hmCxC0QWxO9y3Zblrwz9JN+s1axB4JsuXG7gSTqSdSV3+E7PtYBopKhwtrANFItbZRBNGOKANWVEQBERAEREAREQBERAeXRgrUnw5ruC3UQHM1+zTXX0XL4nsdvsFZpCxSUzSgKNxDZVzdwWjHPVQHmuJA+67nD+au+rwRruC53Edkmm9gs4VJQd4uxhOnGorSVzh6LbMCwmYW/mGo/mpioxiGWCUte080cR0rVxLY8i9goduyzs25d1PMJxfrK/8EfUy6Ek1B2/n8+ZqPq3POWIfvW+AUxguzLnm7gSTvJ1KnMC2T3XC7rDcGawDRc+IxVTESvN+XYdOGwlLDR00159pFYNs21gFwumgpQ0LKyMBelzHUEREAREQBERAEREAREQBERAEREAREQBeXRgr0iA058Oa7gtP+w2X3KYRAatPRNbwWyAvqIAiIgCIiAIiIAiIgCIiAIiIA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data:image/jpeg;base64,/9j/4AAQSkZJRgABAQAAAQABAAD/2wCEAAkGBhAQERASDxMSEBAQEBAQEBAQDxAPEBAPFBAVFBUQFhUXGzIeGBkjGRISIDAgJCcpLiwsFR4xQTQqNSYrLSkBCQoKDgwOGg8PGjUkHyQtNSkyMjQtLzM1NSksLTMtNTUsKywsLCorMiwsKyksLC0qLCwxLCwsKSwqLCwpNCwpLP/AABEIAQsAvQMBIgACEQEDEQH/xAAcAAEAAgMBAQEAAAAAAAAAAAAABQcDBAYCAQj/xABIEAABAwIDAwYLBQUFCQAAAAABAAIDBBEFEiEGMUETIlFhcYEHIzI0cnORobGysyRCUmJ0FILB0eEVM1Nk8UNUY5KToqTD8P/EABsBAQACAwEBAAAAAAAAAAAAAAAFBgIDBAEH/8QANBEAAgECAwUECQQDAAAAAAAAAAECAxEEBRIhMTNxwUFRYYETIjI0cpGx4fAUYqHRQ1Lx/9oADAMBAAIRAxEAPwC8UREAREQBERAEREAREQBERAEREAREQBERAEREAREQBERAEREAREQBEWKoqWRtzSODWjiTbuQGVFEnaKM+QC4dJ5o/mvcONtJ5zS3rBzICTReWPBAINwdxC9IAiIgCIiAIiIAiIgCIiAIiIAiIgCIiAIiIDUxSu5GJz8peRYNYDbM8mzRfgLnU8Bdfn7aHwq1FTUObShkmQkcvKHOj3/7KO9ms6C65O/Tcr32npnSU0rW6FzS0HoLmloPtcF+Z8BwrI1wIs4Osb7xYbvigLJ2P23dIWxVgja92jZY2ljC7g1zSTbtGnUF3rWKmaekVp7IVzpoOebviIY48S212uPXoR+6gOhoKgsNj5J39XWplQgYpOiku23Ead3BAbCIiAIiIAtHEsZhpx4x3OPksaMz3dg/iVA7b7fxYc3K0CWpcLsivYNHB7zwHVvPvFKYjtxiE0jnuqJGFxvlhcYWjqs3U95JQF5t2wLjzIXW6XPAPsAUlTY013lNcz3hUtsVt/OKiOKrfy0Urmxh8ljJG9xs12fe5tyAQb778Nbsip2ADS+nHVAbzXAi4NweIX1akZDTpoCbEcL8CttAEREAREQBERAEREB4liDmlp3EWKqPa7ZI09Q+Ro8XMcxIGgkO/uO/tuOhW3NOxgLnuaxo3uc4NaO8qOmrKepYQ0tmYdLsLXN9q9s7XPLq9iooaNdJsxVfs8t3f3bxkkH5b6O7QdfapGs2Wym8Wo/CTqOw8e/3rXioSDYgg9BFivD06apqWtBLHNe0HKS1wdY2vY23GxC06faNsPKOILw1hflbbMQ3V1rm2657lr0NE0F9xYStyvtxt5Lu0dPaoLDsCqpat7HHk2U7xmkIuJLi4a0cbtOvQCs1pUl3GPrNPvOmpvCVQP8p0kXpxE/JdStNtVRSeRUQ9jpAw+x1iuExrwaPjGankzj8DxZ3cRv8AYuRdh8ofyeRxfuyBpc72BWCGAwOI4VRp932aTIOeNxlDiQv+eBfkcrXC7SHDpBBHuXNba7YNoo8kdnVDxzGnUMH+I7q6Bx7Lri8Kws0LRUVDSJzrT05Ntf8AGlA+6DubxK1KXBaivmc4km7ryzP1Av8AE23NHuChcVSp0qmiEtXj+Nkth6s6sNU46Tk5oJ6qY2D555XE6Ave93E6f6ALqsK8CVTKA6qlZTg/ca3lpOw2IaO4lWHgGCw0TSIWjMRz5HC8j+08B1DRY8R8IVJBcGRsrx9yC8pv0Ejmt7yFphTlUdoK7Ns5xgrydkc9H4DqRtnftFTmaQ6/ibXBvuydXSu6jdoP/uKiMG25hrHGOOOVj8hccwYWBug3h3WOClCVlVozoy0zVmeU6sKsdUHdCV+h7CpIFRQGYhvTp3KWWo2BERAEREAWliGM09OLzyxx9TnDMexu89wW6qVixWncMs0Vzc3ePKOu8qRwOD/Utt3srbvH/hw4zF/p7JWu+/wO2xHwo0zLiBj5j0nxTPaed/2rl8R8JVZJox0dO06XaBfve/Qdui1P7MpJf7qXIehywT7LzDVmWQflN1YaOEwdPs2/u/LEFVxWKqduz9v5c9PwavqgJbPqgd0jZmVDewOa4hY27LVzTdtPO1w3OaxzXDvGq+bLQwUlfHNVE0zY2PeS1k3jnkZWxu5MatF3O14tarLj8IeGvOVkznu6GU1U8+wRrmxGY1qEnTUFJLuTsdFDA0q0VNyab72rnL4NSYwCM0hjYP8Aecsxt1A8/wB4XQVE0lhmIJtqQwAX6QDe3tK2Jcdif5DKh/ZSVDfe9oHvXhtG+TV4MTei7TIfZo339yr2Ir+mlq0pclYnKNH0UbXb5siZca5Hy5GM6OULG39q2MP28oibSTwtOgzZxyfYTfm9+imKbDYY75I2tJ3usC93WXHU95WrjVRRRNzVjoYxwMpa1x9H7xPYtHI3m7UV7XtzMcHtO5zSHNI6iNCq/wAHqZayoNZICyCnkcyliaMr55W6HM4c4xt0zcCTl4FfKOtoJ62JtFFNaTlBLI68UT2tie8EAnlM2ZredpoSNV3NBSiJgjY0cmCSGOu8XcSSddbkknfxWU4ShskrGMZxlti7nNvoHTSl9U4tDjdx3uP5QB5I+C3K/E542iPDo6Z7QNC6obmHTaHQk9ZcsE+1GGyOcyR8tM5rnMzOjc6MkEi4cLgDTiQtaXZGOrF6WrgmHVzrduQmyz0SpSTnH53+xhqjUVoS+Vvuc3jf9oyX/bP2gt/CWOjg/wCVoynvuoGarjjsCQCSA1jRme4k2DWsGpJPUuwd4KaxxsK2KJp38m+Ym3oi3xXQ7JeDegw53K5jU1XCeUDmHjybBo09ZJPWpennPo4aYU0n/Hy+5Fzyr0k9U6ja/O37G3sVs8aWDNK3LPNZ0jTa8bfuxm3EXues24KZrKlkTS+RwYxu9zjYD+vUlXiLWtNiG6aOduHXa+vtVfY1isfKEzSOqXt8kEZI23F9GDQb1x0acsdWbm9u/wDOw6q1SODpJRWzd+dp5x/FZq94bC1zYGG7SeaXu/G7o6hwWKGsfSt1qps1tGRyvyg9l7KKq8ckfoOY38LdFHkkq108MowUGkors3/NlaniHKbmtrfb/SL6weYvp6dziXOdDE5xO8kxgkn2rcWhgPmtN+nh+k1b6o9T23bvLjT9hcgiItZmF+ennU9pX6FX5+dArHkUlH0l/DqQOcx1aPPoYlngrpGeS5w71iMJXnIVZNUZbyv6ZR3EzDtRKBZ4bIPzBdjR4u6MANYwNLWOytaG72g8N+9VobqxY4eaz1cfyBVzO4QjGGjZe/Qn8olKTlq8CWh2gYfKaW9moWhi+28cLnRwwT1UzQ0ubGzJGzM0ObmldpucDzQ7esXIrkcYxGWKtqeTcW6wacPNYlEYLDfqaujwuSmMxH6enr8j7iu2GKTXBc2iZ+CBpdLbrlfr3tDVANpW5i913yHypJHGSR3a52pXRR7UOOkrGSDrGq98tQy+U10R6RqFaqGHhht1Pz3/AHK1WrzxH+Ty3GLYuVra6nzbn8rGPSdE7L7SLd6tqOBVS7Z1rrOp5xmaQ5hvZ7XtIc1w6wQD3LrqvaysNPG2KHJV5gJXFgfTjKdS3W5a/o0IBOtwofNKDr1lKn2q3da3MlcurKjRcZ9jv33uV9i1G6GeaN29kj29ovoe8WPetSOjzuBa27+Dmizh2OGoXYY46Kd4mq2iCYMa2RkbxIyUjc9p8oG2hBGlhqd6ipcfbGMtOwMH4jq5TtKvKrSXq3dtt91yGq0VSqN6tnZbebmHft8IzOq3xsH3Zi2oFui0l3DuIU1h20cssEjyWOcyodCHsY5jXNEbHZspcbHnnjwXBVFW+Q3cSe0rpNkW/ZZh/nH/AEYVC5rhYU6aqJK9+xWJfLcTOpUcG3a3abdRI95u8k9q5jF2Hln9jPptXXGNQ1ZQ5pXn0fkauTKJ6Kzf7eqOrM4a6SXj0ZCR0xK24qErddyce/U9AXrDakvqIGkDI6aIFtrggyNBB6QrE5TknLsK9enBqLe0trBh9np/URfTatxfGtAAA0A0AGgAX1UiTu2y5xVkkERFiehUvtKPtdV6+T5iroVMbS+d1Xr5PmKncl4kuXUr+eu1OFu/oRvvX3K079PeviKyOCZW44icfE+upAQba6FWJHBzW+gz5Qq6PHsKtWGHmt9FvyhV7OYuKht7+hZMmqqpr2W3dTR5BV7tJFetq/ThH/ixK0uQXAYtSh1ZWai/LMFuOlPEuPKpaa9/A78yjqo28TmzGV5sVOPw09C134eValiStvDka2QjdcdhXTYHij/2eou4kgaX3hQrqIreoIiIpR0rXXqRnDb3ozowlCWwhnvc43JJPXqvrICVvw0BKkqfCllPEW3GMKFyIhoiV0mzEWWGZv8Amn/RiWvLPDF+Z3Q3+JW1szU52TusBepfoOHiolC5o5SoptbL/wBktl2hVnFPbYkCxc3jFS4SPYDYDLu0vzRvXUOIXJ40fHyfu/I1cuTJOu793VGzOpOOHVv9ujNFbuCec03r4fqNWkt3BPOab18P1Gq01fYfIqVLiR5l2IiL58fRwiIgCpjaXzuq9fJ8xVzqmNpfO6r18nzFTuScSXLqV/PeFDn0I1EX0BWcqh8I0PYfgrkhjGVvot+Cp4t0PYfgrmjboOwfBV3O37Hn0LNkK4nl1PHJhVbjY+21vrx9CNWtZVXi4+2136n/ANUa4sp4/kd2ce7rmjFFUvbx7jqtuOuafLb3haYavQarJKEX2FahVqR3MkGsifuNuo6LNHQgXHA3UUGpOTkdqdBwJC0ujfYmdUcVZXaN2ashi08t3QP4lRdViskml8rfwt09pWmi64UIx272cNXFznsWxBTuyrvFS/qH/TjUEpjZt1o5fXv+nGozOeAufRkhkfvD+Hqicc9cvi58dJ+78jV0DnrncTPjX/u/IFG5Nx38PVErnnu6+JfRmqt3BPOab18P1GrSW7gnnNN6+H6jVaKvsPkVOlxI80XYiIvnx9HCIiAKmNpfO6r18nzFXOqY2l87qvXyfMVO5JxJcupX894UOfQjQFkaF8aFkaFZWyrJDLoew/BXK0aKng1XJZVzOn7Hn0LPka2VPLqeLKrMUH2yu/VO9zGBWtZVXiA+1136uT4NXJlfGfI7M24C5mENXoNXoNXsNVjbKykYw1eahvi39g+Kzhq81LfFydg+K8T2o9cdjIRERdxHBSmAO8XJ653yMUWt/BXcyT1zvkYobOeAufRk5kfvD+HqiVc9QVefGP7R8jVKueoirPjH9o+RqjMm94fJ/VErnnu6+JfRmJbuCec0/r4fqNWkt7B4XGaMjcx7HEn8rgf4KzV5xhTk5O2wquHhKdWKiru5dQK+qPw+qzAKQVBPooREQHl7wFTW0RvV1J/48nzFWviTyAbKsdoaYZ3PDSHOJLrE6k8VJ5bioYeo3Pc0RWaYSpiaaVPenciWhZWhaQr2g2ddvaNPatyKVp3EHsVnhXp1VeErlUqUKlF2qRsZWBXIQqfiGo7R8VcRCgs43w8+hYMk3T8up4IVV1Y+1V36yb4hWuQqpnH2mt/WVHzrlyzivkdea8Fcz4Gr2Gr61qyBqn2yupHgNXmrb4qTsHxWcNXisb4mX0R8VintXMya9V8mc2iIpQiAtvC3c1/rXfK1aizUDrB/rHfK1Q2c8Bc+jJzI/eH8PVG+56jKh3OeT0j5GrLU1zWab3Hc0bz/ACCx0eFSVDruFgSDlG7dbv3KBwWJWGm52vssWLHYV4qmqd7bb/UwRl0htGNPxW+C67Z7AXaE3Ungeywba4XX0lA1g3LXiMVUxErzf9GzDYSlho6aa8+084dS5QFvr4Avq5jqCIiAwzwZgoHEdng++i6RfCEBWOJ7Hb7BcxV7NyRkll2nq0V4SUzSo2rwNruC9Tad0eNKSsymIq6aJwztztBBNtHWB9iszDvCDTzGzXgOP3JByb+yx39xKw4jsi03sFyeJ7HkXsPcttSvUqpKbvY1UsPTpNumrXLNjx5h36KvSQZ6wjcaypI/6pUABV0+kb3ZR9x3PZ3A7u6yx0+0D43PMjPLe57sl/KcbnQn+K6cBUhTqNzdthy5hSnUppQV9p1LQsgao2ixyGTQOAPQdD7CpSMg7lPak1dbUV7S4uzVmfQ1eK4eJm9EfFZw1YsQHiJfRHxWMX6y5r6nsl6r5P6HKIiwz1LWb9TwaN/9FLVKkacdU3ZEPTpyqS0wV2ZSbb9FgiqHuu2Li4nPbpAGg7t69UuHyTkZt3Bo3f1XcYDsoBYkKq5hmCxC0QWxO9y3Zblrwz9JN+s1axB4JsuXG7gSTqSdSV3+E7PtYBopKhwtrANFItbZRBNGOKANWVEQBERAEREAREQBERAeXRgrUnw5ruC3UQHM1+zTXX0XL4nsdvsFZpCxSUzSgKNxDZVzdwWjHPVQHmuJA+67nD+au+rwRruC53Edkmm9gs4VJQd4uxhOnGorSVzh6LbMCwmYW/mGo/mpioxiGWCUte080cR0rVxLY8i9goduyzs25d1PMJxfrK/8EfUy6Ek1B2/n8+ZqPq3POWIfvW+AUxguzLnm7gSTvJ1KnMC2T3XC7rDcGawDRc+IxVTESvN+XYdOGwlLDR00159pFYNs21gFwumgpQ0LKyMBelzHUEREAREQBERAEREAREQBERAEREAREQBeXRgr0iA058Oa7gtP+w2X3KYRAatPRNbwWyAvqIAiIgCIiAIiIAiIgCIiAIiIA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2" name="Picture 10" descr="http://www.clker.com/cliparts/5/8/0/8/1245687934448019525Minduka_Present_Blue_Pack.svg.med.png"/>
          <p:cNvPicPr>
            <a:picLocks noChangeAspect="1" noChangeArrowheads="1"/>
          </p:cNvPicPr>
          <p:nvPr/>
        </p:nvPicPr>
        <p:blipFill>
          <a:blip r:embed="rId3" cstate="print"/>
          <a:srcRect/>
          <a:stretch>
            <a:fillRect/>
          </a:stretch>
        </p:blipFill>
        <p:spPr bwMode="auto">
          <a:xfrm>
            <a:off x="4953000" y="4106333"/>
            <a:ext cx="2438400" cy="252306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and outcomes</a:t>
            </a:r>
            <a:endParaRPr lang="en-US" dirty="0"/>
          </a:p>
        </p:txBody>
      </p:sp>
      <p:sp>
        <p:nvSpPr>
          <p:cNvPr id="3" name="Content Placeholder 2"/>
          <p:cNvSpPr>
            <a:spLocks noGrp="1"/>
          </p:cNvSpPr>
          <p:nvPr>
            <p:ph idx="1"/>
          </p:nvPr>
        </p:nvSpPr>
        <p:spPr>
          <a:xfrm>
            <a:off x="304800" y="1630680"/>
            <a:ext cx="4953000" cy="4846320"/>
          </a:xfrm>
        </p:spPr>
        <p:txBody>
          <a:bodyPr>
            <a:normAutofit fontScale="92500" lnSpcReduction="20000"/>
          </a:bodyPr>
          <a:lstStyle/>
          <a:p>
            <a:r>
              <a:rPr lang="en-US" dirty="0" smtClean="0"/>
              <a:t>We expect to have 85% of students we talked to show an increased knowledge of proper dental care and related issues.</a:t>
            </a:r>
          </a:p>
          <a:p>
            <a:endParaRPr lang="en-US" dirty="0" smtClean="0"/>
          </a:p>
          <a:p>
            <a:r>
              <a:rPr lang="en-US" dirty="0" smtClean="0"/>
              <a:t>Of the 85%, we expect another 75% to fully complete the charts and turn them into the teacher by the required due date.</a:t>
            </a:r>
          </a:p>
          <a:p>
            <a:endParaRPr lang="en-US" dirty="0" smtClean="0"/>
          </a:p>
          <a:p>
            <a:r>
              <a:rPr lang="en-US" dirty="0" smtClean="0"/>
              <a:t>We will collect this data by having the teachers collect a poll from the students upon completion of each separate stage.</a:t>
            </a:r>
            <a:endParaRPr lang="en-US" dirty="0"/>
          </a:p>
        </p:txBody>
      </p:sp>
      <p:pic>
        <p:nvPicPr>
          <p:cNvPr id="5122" name="Picture 2" descr="http://www.genesissolutions.com/wp-content/uploads/2009/10/4.3-Results-307x195.jpg"/>
          <p:cNvPicPr>
            <a:picLocks noChangeAspect="1" noChangeArrowheads="1"/>
          </p:cNvPicPr>
          <p:nvPr/>
        </p:nvPicPr>
        <p:blipFill>
          <a:blip r:embed="rId2" cstate="print"/>
          <a:srcRect/>
          <a:stretch>
            <a:fillRect/>
          </a:stretch>
        </p:blipFill>
        <p:spPr bwMode="auto">
          <a:xfrm>
            <a:off x="4969413" y="4419600"/>
            <a:ext cx="2879187" cy="1828800"/>
          </a:xfrm>
          <a:prstGeom prst="rect">
            <a:avLst/>
          </a:prstGeom>
          <a:noFill/>
        </p:spPr>
      </p:pic>
      <p:pic>
        <p:nvPicPr>
          <p:cNvPr id="5124" name="Picture 4" descr="http://www.marketingpilgrim.com/wp-content/uploads/2012/11/thumbs-up.jpg"/>
          <p:cNvPicPr>
            <a:picLocks noChangeAspect="1" noChangeArrowheads="1"/>
          </p:cNvPicPr>
          <p:nvPr/>
        </p:nvPicPr>
        <p:blipFill>
          <a:blip r:embed="rId3" cstate="print"/>
          <a:srcRect/>
          <a:stretch>
            <a:fillRect/>
          </a:stretch>
        </p:blipFill>
        <p:spPr bwMode="auto">
          <a:xfrm>
            <a:off x="5715000" y="1752600"/>
            <a:ext cx="1524000" cy="21180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Funders</a:t>
            </a:r>
            <a:endParaRPr lang="en-US" dirty="0"/>
          </a:p>
        </p:txBody>
      </p:sp>
      <p:sp>
        <p:nvSpPr>
          <p:cNvPr id="3" name="Content Placeholder 2"/>
          <p:cNvSpPr>
            <a:spLocks noGrp="1"/>
          </p:cNvSpPr>
          <p:nvPr>
            <p:ph idx="1"/>
          </p:nvPr>
        </p:nvSpPr>
        <p:spPr/>
        <p:txBody>
          <a:bodyPr/>
          <a:lstStyle/>
          <a:p>
            <a:r>
              <a:rPr lang="en-US" dirty="0" smtClean="0"/>
              <a:t>Owensboro Health Community Benefit</a:t>
            </a:r>
          </a:p>
          <a:p>
            <a:endParaRPr lang="en-US" dirty="0" smtClean="0"/>
          </a:p>
          <a:p>
            <a:endParaRPr lang="en-US" dirty="0" smtClean="0"/>
          </a:p>
          <a:p>
            <a:pPr>
              <a:buNone/>
            </a:pPr>
            <a:endParaRPr lang="en-US" dirty="0" smtClean="0"/>
          </a:p>
          <a:p>
            <a:r>
              <a:rPr lang="en-US" dirty="0" smtClean="0"/>
              <a:t>Impact100 </a:t>
            </a:r>
          </a:p>
          <a:p>
            <a:endParaRPr lang="en-US" dirty="0" smtClean="0"/>
          </a:p>
          <a:p>
            <a:pPr>
              <a:buNone/>
            </a:pPr>
            <a:endParaRPr lang="en-US" dirty="0" smtClean="0"/>
          </a:p>
          <a:p>
            <a:pPr>
              <a:buNone/>
            </a:pPr>
            <a:endParaRPr lang="en-US" dirty="0" smtClean="0"/>
          </a:p>
          <a:p>
            <a:r>
              <a:rPr lang="en-US" dirty="0" smtClean="0"/>
              <a:t>Local pediatric dentistry's</a:t>
            </a:r>
            <a:endParaRPr lang="en-US" dirty="0"/>
          </a:p>
        </p:txBody>
      </p:sp>
      <p:pic>
        <p:nvPicPr>
          <p:cNvPr id="2050" name="Picture 2" descr="http://wac.450f.edgecastcdn.net/80450F/1490womi.com/files/2012/04/impact-100-logo.jpg"/>
          <p:cNvPicPr>
            <a:picLocks noChangeAspect="1" noChangeArrowheads="1"/>
          </p:cNvPicPr>
          <p:nvPr/>
        </p:nvPicPr>
        <p:blipFill>
          <a:blip r:embed="rId2" cstate="print"/>
          <a:srcRect/>
          <a:stretch>
            <a:fillRect/>
          </a:stretch>
        </p:blipFill>
        <p:spPr bwMode="auto">
          <a:xfrm>
            <a:off x="3124200" y="2057400"/>
            <a:ext cx="3994924" cy="33598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lstStyle/>
          <a:p>
            <a:r>
              <a:rPr lang="en-US" dirty="0" smtClean="0"/>
              <a:t>The Community Dental Clinic. </a:t>
            </a:r>
          </a:p>
          <a:p>
            <a:pPr lvl="1"/>
            <a:r>
              <a:rPr lang="en-US" dirty="0" smtClean="0">
                <a:solidFill>
                  <a:schemeClr val="tx1"/>
                </a:solidFill>
              </a:rPr>
              <a:t>Vision statement- “The Community Dental Clinic is a valued, effective and sustainable resource that significantly contributes to dental health and general health in our community and region.”</a:t>
            </a:r>
            <a:endParaRPr lang="en-US" dirty="0">
              <a:solidFill>
                <a:schemeClr val="tx1"/>
              </a:solidFill>
            </a:endParaRPr>
          </a:p>
        </p:txBody>
      </p:sp>
      <p:pic>
        <p:nvPicPr>
          <p:cNvPr id="1026" name="Picture 2" descr="http://www.owensborodentalclinic.com/images/cdc.jpg"/>
          <p:cNvPicPr>
            <a:picLocks noChangeAspect="1" noChangeArrowheads="1"/>
          </p:cNvPicPr>
          <p:nvPr/>
        </p:nvPicPr>
        <p:blipFill>
          <a:blip r:embed="rId2" cstate="print"/>
          <a:srcRect/>
          <a:stretch>
            <a:fillRect/>
          </a:stretch>
        </p:blipFill>
        <p:spPr bwMode="auto">
          <a:xfrm>
            <a:off x="1676400" y="3965387"/>
            <a:ext cx="4495800" cy="274021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853440"/>
          </a:xfrm>
        </p:spPr>
        <p:txBody>
          <a:bodyPr/>
          <a:lstStyle/>
          <a:p>
            <a:r>
              <a:rPr lang="en-US" dirty="0" smtClean="0"/>
              <a:t>Budget</a:t>
            </a:r>
            <a:endParaRPr lang="en-US" dirty="0"/>
          </a:p>
        </p:txBody>
      </p:sp>
      <p:graphicFrame>
        <p:nvGraphicFramePr>
          <p:cNvPr id="7" name="Content Placeholder 6"/>
          <p:cNvGraphicFramePr>
            <a:graphicFrameLocks noGrp="1"/>
          </p:cNvGraphicFramePr>
          <p:nvPr>
            <p:ph idx="1"/>
          </p:nvPr>
        </p:nvGraphicFramePr>
        <p:xfrm>
          <a:off x="2743200" y="304800"/>
          <a:ext cx="5000118" cy="6212922"/>
        </p:xfrm>
        <a:graphic>
          <a:graphicData uri="http://schemas.openxmlformats.org/drawingml/2006/table">
            <a:tbl>
              <a:tblPr firstRow="1" bandRow="1">
                <a:tableStyleId>{5C22544A-7EE6-4342-B048-85BDC9FD1C3A}</a:tableStyleId>
              </a:tblPr>
              <a:tblGrid>
                <a:gridCol w="2191068"/>
                <a:gridCol w="1749870"/>
                <a:gridCol w="1059180"/>
              </a:tblGrid>
              <a:tr h="524088">
                <a:tc>
                  <a:txBody>
                    <a:bodyPr/>
                    <a:lstStyle/>
                    <a:p>
                      <a:r>
                        <a:rPr lang="en-US" dirty="0" smtClean="0"/>
                        <a:t>Item</a:t>
                      </a:r>
                      <a:endParaRPr lang="en-US" dirty="0"/>
                    </a:p>
                  </a:txBody>
                  <a:tcPr/>
                </a:tc>
                <a:tc>
                  <a:txBody>
                    <a:bodyPr/>
                    <a:lstStyle/>
                    <a:p>
                      <a:r>
                        <a:rPr lang="en-US" dirty="0" smtClean="0"/>
                        <a:t>Quantity</a:t>
                      </a:r>
                      <a:endParaRPr lang="en-US" dirty="0"/>
                    </a:p>
                  </a:txBody>
                  <a:tcPr/>
                </a:tc>
                <a:tc>
                  <a:txBody>
                    <a:bodyPr/>
                    <a:lstStyle/>
                    <a:p>
                      <a:r>
                        <a:rPr lang="en-US" dirty="0" smtClean="0"/>
                        <a:t>Price</a:t>
                      </a:r>
                      <a:endParaRPr lang="en-US" dirty="0"/>
                    </a:p>
                  </a:txBody>
                  <a:tcPr/>
                </a:tc>
              </a:tr>
              <a:tr h="677948">
                <a:tc>
                  <a:txBody>
                    <a:bodyPr/>
                    <a:lstStyle/>
                    <a:p>
                      <a:r>
                        <a:rPr lang="en-US" dirty="0" smtClean="0"/>
                        <a:t>Floss</a:t>
                      </a:r>
                    </a:p>
                  </a:txBody>
                  <a:tcPr/>
                </a:tc>
                <a:tc>
                  <a:txBody>
                    <a:bodyPr/>
                    <a:lstStyle/>
                    <a:p>
                      <a:r>
                        <a:rPr lang="en-US" dirty="0" smtClean="0"/>
                        <a:t>200</a:t>
                      </a:r>
                      <a:endParaRPr lang="en-US" dirty="0"/>
                    </a:p>
                  </a:txBody>
                  <a:tcPr/>
                </a:tc>
                <a:tc>
                  <a:txBody>
                    <a:bodyPr/>
                    <a:lstStyle/>
                    <a:p>
                      <a:r>
                        <a:rPr lang="en-US" dirty="0" smtClean="0"/>
                        <a:t>$21.20</a:t>
                      </a:r>
                      <a:endParaRPr lang="en-US" dirty="0"/>
                    </a:p>
                  </a:txBody>
                  <a:tcPr/>
                </a:tc>
              </a:tr>
              <a:tr h="677948">
                <a:tc>
                  <a:txBody>
                    <a:bodyPr/>
                    <a:lstStyle/>
                    <a:p>
                      <a:r>
                        <a:rPr lang="en-US" dirty="0" smtClean="0"/>
                        <a:t>Stickers</a:t>
                      </a:r>
                      <a:endParaRPr lang="en-US" dirty="0"/>
                    </a:p>
                  </a:txBody>
                  <a:tcPr/>
                </a:tc>
                <a:tc>
                  <a:txBody>
                    <a:bodyPr/>
                    <a:lstStyle/>
                    <a:p>
                      <a:r>
                        <a:rPr lang="en-US" dirty="0" smtClean="0"/>
                        <a:t>5000</a:t>
                      </a:r>
                      <a:endParaRPr lang="en-US" dirty="0"/>
                    </a:p>
                  </a:txBody>
                  <a:tcPr/>
                </a:tc>
                <a:tc>
                  <a:txBody>
                    <a:bodyPr/>
                    <a:lstStyle/>
                    <a:p>
                      <a:r>
                        <a:rPr lang="en-US" dirty="0" smtClean="0"/>
                        <a:t>$85.23</a:t>
                      </a:r>
                      <a:endParaRPr lang="en-US" dirty="0"/>
                    </a:p>
                  </a:txBody>
                  <a:tcPr/>
                </a:tc>
              </a:tr>
              <a:tr h="677948">
                <a:tc>
                  <a:txBody>
                    <a:bodyPr/>
                    <a:lstStyle/>
                    <a:p>
                      <a:r>
                        <a:rPr lang="en-US" dirty="0" smtClean="0"/>
                        <a:t>Toothbrushes</a:t>
                      </a:r>
                      <a:endParaRPr lang="en-US" dirty="0"/>
                    </a:p>
                  </a:txBody>
                  <a:tcPr/>
                </a:tc>
                <a:tc>
                  <a:txBody>
                    <a:bodyPr/>
                    <a:lstStyle/>
                    <a:p>
                      <a:r>
                        <a:rPr lang="en-US" dirty="0" smtClean="0"/>
                        <a:t>800</a:t>
                      </a:r>
                      <a:endParaRPr lang="en-US" dirty="0"/>
                    </a:p>
                  </a:txBody>
                  <a:tcPr/>
                </a:tc>
                <a:tc>
                  <a:txBody>
                    <a:bodyPr/>
                    <a:lstStyle/>
                    <a:p>
                      <a:r>
                        <a:rPr lang="en-US" dirty="0" smtClean="0"/>
                        <a:t>$59.36</a:t>
                      </a:r>
                      <a:endParaRPr lang="en-US" dirty="0"/>
                    </a:p>
                  </a:txBody>
                  <a:tcPr/>
                </a:tc>
              </a:tr>
              <a:tr h="566268">
                <a:tc>
                  <a:txBody>
                    <a:bodyPr/>
                    <a:lstStyle/>
                    <a:p>
                      <a:r>
                        <a:rPr lang="en-US" dirty="0" smtClean="0"/>
                        <a:t>Paper</a:t>
                      </a:r>
                      <a:r>
                        <a:rPr lang="en-US" baseline="0" dirty="0" smtClean="0"/>
                        <a:t> for Charts</a:t>
                      </a:r>
                      <a:endParaRPr lang="en-US" dirty="0"/>
                    </a:p>
                  </a:txBody>
                  <a:tcPr/>
                </a:tc>
                <a:tc>
                  <a:txBody>
                    <a:bodyPr/>
                    <a:lstStyle/>
                    <a:p>
                      <a:r>
                        <a:rPr lang="en-US" dirty="0" smtClean="0"/>
                        <a:t>800</a:t>
                      </a:r>
                      <a:endParaRPr lang="en-US" dirty="0"/>
                    </a:p>
                  </a:txBody>
                  <a:tcPr/>
                </a:tc>
                <a:tc>
                  <a:txBody>
                    <a:bodyPr/>
                    <a:lstStyle/>
                    <a:p>
                      <a:r>
                        <a:rPr lang="en-US" dirty="0" smtClean="0"/>
                        <a:t>$56.00</a:t>
                      </a:r>
                      <a:endParaRPr lang="en-US" dirty="0"/>
                    </a:p>
                  </a:txBody>
                  <a:tcPr/>
                </a:tc>
              </a:tr>
              <a:tr h="1633068">
                <a:tc>
                  <a:txBody>
                    <a:bodyPr/>
                    <a:lstStyle/>
                    <a:p>
                      <a:r>
                        <a:rPr lang="en-US" dirty="0" smtClean="0"/>
                        <a:t>Costumes</a:t>
                      </a:r>
                      <a:endParaRPr lang="en-US" dirty="0"/>
                    </a:p>
                  </a:txBody>
                  <a:tcPr/>
                </a:tc>
                <a:tc>
                  <a:txBody>
                    <a:bodyPr/>
                    <a:lstStyle/>
                    <a:p>
                      <a:r>
                        <a:rPr lang="en-US" dirty="0" smtClean="0"/>
                        <a:t>Tooth (2)</a:t>
                      </a:r>
                    </a:p>
                    <a:p>
                      <a:r>
                        <a:rPr lang="en-US" dirty="0" smtClean="0"/>
                        <a:t>Toothbrush</a:t>
                      </a:r>
                      <a:r>
                        <a:rPr lang="en-US" baseline="0" dirty="0" smtClean="0"/>
                        <a:t> (2)</a:t>
                      </a:r>
                    </a:p>
                    <a:p>
                      <a:r>
                        <a:rPr lang="en-US" baseline="0" dirty="0" smtClean="0"/>
                        <a:t>Tooth Fairy (2)</a:t>
                      </a:r>
                    </a:p>
                    <a:p>
                      <a:r>
                        <a:rPr lang="en-US" dirty="0" smtClean="0"/>
                        <a:t>Toothpaste (2)</a:t>
                      </a:r>
                    </a:p>
                    <a:p>
                      <a:r>
                        <a:rPr lang="en-US" dirty="0" smtClean="0"/>
                        <a:t>Banana (2)</a:t>
                      </a:r>
                      <a:endParaRPr lang="en-US" dirty="0"/>
                    </a:p>
                  </a:txBody>
                  <a:tcPr/>
                </a:tc>
                <a:tc>
                  <a:txBody>
                    <a:bodyPr/>
                    <a:lstStyle/>
                    <a:p>
                      <a:r>
                        <a:rPr lang="en-US" dirty="0" smtClean="0"/>
                        <a:t>$89.90</a:t>
                      </a:r>
                    </a:p>
                    <a:p>
                      <a:r>
                        <a:rPr lang="en-US" dirty="0" smtClean="0"/>
                        <a:t>$43.98</a:t>
                      </a:r>
                    </a:p>
                    <a:p>
                      <a:r>
                        <a:rPr lang="en-US" dirty="0" smtClean="0"/>
                        <a:t>$59.80</a:t>
                      </a:r>
                    </a:p>
                    <a:p>
                      <a:r>
                        <a:rPr lang="en-US" dirty="0" smtClean="0"/>
                        <a:t>$53.80</a:t>
                      </a:r>
                    </a:p>
                    <a:p>
                      <a:r>
                        <a:rPr lang="en-US" dirty="0" smtClean="0"/>
                        <a:t>$31.86</a:t>
                      </a:r>
                      <a:endParaRPr lang="en-US" dirty="0"/>
                    </a:p>
                  </a:txBody>
                  <a:tcPr/>
                </a:tc>
              </a:tr>
              <a:tr h="777706">
                <a:tc>
                  <a:txBody>
                    <a:bodyPr/>
                    <a:lstStyle/>
                    <a:p>
                      <a:r>
                        <a:rPr lang="en-US" dirty="0" smtClean="0"/>
                        <a:t>10</a:t>
                      </a:r>
                      <a:r>
                        <a:rPr lang="en-US" baseline="0" dirty="0" smtClean="0"/>
                        <a:t>% Contingencies </a:t>
                      </a:r>
                      <a:endParaRPr lang="en-US" dirty="0"/>
                    </a:p>
                  </a:txBody>
                  <a:tcPr/>
                </a:tc>
                <a:tc>
                  <a:txBody>
                    <a:bodyPr/>
                    <a:lstStyle/>
                    <a:p>
                      <a:endParaRPr lang="en-US" dirty="0"/>
                    </a:p>
                  </a:txBody>
                  <a:tcPr/>
                </a:tc>
                <a:tc>
                  <a:txBody>
                    <a:bodyPr/>
                    <a:lstStyle/>
                    <a:p>
                      <a:r>
                        <a:rPr lang="en-US" dirty="0" smtClean="0"/>
                        <a:t>$50.11</a:t>
                      </a:r>
                      <a:endParaRPr lang="en-US" dirty="0"/>
                    </a:p>
                  </a:txBody>
                  <a:tcPr/>
                </a:tc>
              </a:tr>
              <a:tr h="677948">
                <a:tc>
                  <a:txBody>
                    <a:bodyPr/>
                    <a:lstStyle/>
                    <a:p>
                      <a:r>
                        <a:rPr lang="en-US" dirty="0" smtClean="0"/>
                        <a:t>Total</a:t>
                      </a:r>
                      <a:endParaRPr lang="en-US" dirty="0"/>
                    </a:p>
                  </a:txBody>
                  <a:tcPr/>
                </a:tc>
                <a:tc>
                  <a:txBody>
                    <a:bodyPr/>
                    <a:lstStyle/>
                    <a:p>
                      <a:endParaRPr lang="en-US" dirty="0"/>
                    </a:p>
                  </a:txBody>
                  <a:tcPr/>
                </a:tc>
                <a:tc>
                  <a:txBody>
                    <a:bodyPr/>
                    <a:lstStyle/>
                    <a:p>
                      <a:r>
                        <a:rPr lang="en-US" dirty="0" smtClean="0"/>
                        <a:t>$551.24</a:t>
                      </a:r>
                      <a:endParaRPr lang="en-US" dirty="0"/>
                    </a:p>
                  </a:txBody>
                  <a:tcPr/>
                </a:tc>
              </a:tr>
            </a:tbl>
          </a:graphicData>
        </a:graphic>
      </p:graphicFrame>
      <p:sp>
        <p:nvSpPr>
          <p:cNvPr id="8" name="TextBox 7"/>
          <p:cNvSpPr txBox="1"/>
          <p:nvPr/>
        </p:nvSpPr>
        <p:spPr>
          <a:xfrm>
            <a:off x="304800" y="1295400"/>
            <a:ext cx="1981200" cy="4939814"/>
          </a:xfrm>
          <a:prstGeom prst="rect">
            <a:avLst/>
          </a:prstGeom>
          <a:noFill/>
        </p:spPr>
        <p:txBody>
          <a:bodyPr wrap="square" rtlCol="0">
            <a:spAutoFit/>
          </a:bodyPr>
          <a:lstStyle/>
          <a:p>
            <a:r>
              <a:rPr lang="en-US" sz="2250" dirty="0" smtClean="0"/>
              <a:t>Dental companies may be able to provide us with some of these products free of charge, but we have planned these products as well just in case.</a:t>
            </a:r>
            <a:endParaRPr lang="en-US" sz="22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371600"/>
            <a:ext cx="7239000" cy="4846320"/>
          </a:xfrm>
        </p:spPr>
        <p:txBody>
          <a:bodyPr/>
          <a:lstStyle/>
          <a:p>
            <a:r>
              <a:rPr lang="en-US" dirty="0" smtClean="0"/>
              <a:t>In the end, we will be educating young children on healthy dental habits through enjoyable skits that their young minds will remember.</a:t>
            </a:r>
          </a:p>
          <a:p>
            <a:endParaRPr lang="en-US" dirty="0" smtClean="0"/>
          </a:p>
          <a:p>
            <a:r>
              <a:rPr lang="en-US" sz="2800" dirty="0" smtClean="0"/>
              <a:t>We would like to improve the brushing and flossing habits of the children who attend the elementary schools we visit.  </a:t>
            </a:r>
          </a:p>
          <a:p>
            <a:pPr>
              <a:buNone/>
            </a:pPr>
            <a:endParaRPr lang="en-US" dirty="0" smtClean="0"/>
          </a:p>
          <a:p>
            <a:r>
              <a:rPr lang="en-US" dirty="0" smtClean="0"/>
              <a:t>This project will require approximately $550.</a:t>
            </a:r>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ircon.com/state-information-center/images/sic-kentucky.jpg"/>
          <p:cNvPicPr>
            <a:picLocks noChangeAspect="1" noChangeArrowheads="1"/>
          </p:cNvPicPr>
          <p:nvPr/>
        </p:nvPicPr>
        <p:blipFill>
          <a:blip r:embed="rId3" cstate="print"/>
          <a:srcRect t="26154" b="27077"/>
          <a:stretch>
            <a:fillRect/>
          </a:stretch>
        </p:blipFill>
        <p:spPr bwMode="auto">
          <a:xfrm>
            <a:off x="1371600" y="4075611"/>
            <a:ext cx="5791200" cy="2647406"/>
          </a:xfrm>
          <a:prstGeom prst="rect">
            <a:avLst/>
          </a:prstGeom>
          <a:noFill/>
        </p:spPr>
      </p:pic>
      <p:sp>
        <p:nvSpPr>
          <p:cNvPr id="2" name="Title 1"/>
          <p:cNvSpPr>
            <a:spLocks noGrp="1"/>
          </p:cNvSpPr>
          <p:nvPr>
            <p:ph type="title"/>
          </p:nvPr>
        </p:nvSpPr>
        <p:spPr>
          <a:xfrm>
            <a:off x="457200" y="-76200"/>
            <a:ext cx="7239000" cy="1143000"/>
          </a:xfrm>
        </p:spPr>
        <p:txBody>
          <a:bodyPr>
            <a:normAutofit/>
          </a:bodyPr>
          <a:lstStyle/>
          <a:p>
            <a:pPr algn="ctr"/>
            <a:r>
              <a:rPr lang="en-US" sz="4600" dirty="0" smtClean="0"/>
              <a:t>Purpose</a:t>
            </a:r>
            <a:endParaRPr lang="en-US" sz="4600" dirty="0"/>
          </a:p>
        </p:txBody>
      </p:sp>
      <p:sp>
        <p:nvSpPr>
          <p:cNvPr id="3" name="Content Placeholder 2"/>
          <p:cNvSpPr>
            <a:spLocks noGrp="1"/>
          </p:cNvSpPr>
          <p:nvPr>
            <p:ph idx="1"/>
          </p:nvPr>
        </p:nvSpPr>
        <p:spPr>
          <a:xfrm>
            <a:off x="304800" y="914400"/>
            <a:ext cx="7239000" cy="4846320"/>
          </a:xfrm>
        </p:spPr>
        <p:txBody>
          <a:bodyPr>
            <a:normAutofit/>
          </a:bodyPr>
          <a:lstStyle/>
          <a:p>
            <a:pPr algn="ctr">
              <a:buNone/>
            </a:pPr>
            <a:endParaRPr lang="en-US" sz="2800" dirty="0" smtClean="0"/>
          </a:p>
          <a:p>
            <a:pPr algn="ctr">
              <a:buNone/>
            </a:pPr>
            <a:r>
              <a:rPr lang="en-US" sz="2800" dirty="0" smtClean="0"/>
              <a:t>		Fighting against poor oral care in Kentucky, specifically Owensboro, children must be taught healthy dental hygiene. The purpose of Tooth Tales to go is to elementary schools provide students the importance of proper dental care. </a:t>
            </a:r>
            <a:endParaRPr lang="en-US" sz="2800" dirty="0"/>
          </a:p>
        </p:txBody>
      </p:sp>
      <p:sp>
        <p:nvSpPr>
          <p:cNvPr id="4098" name="AutoShape 2" descr="data:image/jpeg;base64,/9j/4AAQSkZJRgABAQAAAQABAAD/2wCEAAkGBhQSERQUEhQVFRUVFxgVFBcYFRUXFxcXFRcXFBgXFxcXHCYeFxokGRcVHy8gJCcpLCwsFx4xNTAqNSYrLCkBCQoKDgwOGg8PFykcHyQpLCwsLCwsLCwpLCwpKSksKSwsLCksLCwpKSkpLCksLCksKSwsKSwpLCkpKSwpLCwsLP/AABEIAOsA1gMBIgACEQEDEQH/xAAcAAABBQEBAQAAAAAAAAAAAAAEAQIDBQYABwj/xABBEAABAwEEBggDCAEDAwUAAAABAAIRAwQSITEFBkFRYXETIjKBkaGxwUJy0QcUIzNSYuHwgpKishck8RUWU2Nz/8QAGQEAAwEBAQAAAAAAAAAAAAAAAQIDAAQF/8QAIhEAAgICAgICAwAAAAAAAAAAAAECESExAxJBURMiBGFx/9oADAMBAAIRAxEAPwAevpBwzMcyUFU0mAC4uEcygrdTJdziJTH2WKTp2OwPhI814qR7FsJNryxGE96EbbwScxn/AH+70x1ODJ7MT4oajTEO+X+E6QrZbaGtAdaWwcj6x/K3zx1V5jop920MP7h7L1Ajqociqg8bwwa6o3NRBamOaghmQXU1zVOWpG0S4wEwoG4KJzUbUsjt3oh30TtB8EyJsFc1ROap3hROToRkDmqNzVMUxyYBCQmEKUhNIRFIiE2FIQmkLBOY6CCp4UEIgpJMaI2EkJ4XQpjjC1NLVNCQtRMCvYuRHR8FydIUBrNl17YM/rCHdVFy7tvk88FYmlgBvB2bwqsU8cMcTESoIqyF4IkRPV3ZfRNs1iLyP0tujxkwEY+9LpkS0Yct/BSWIhoqEg5jbub9Y8k94FSyA06JDg7Ze8MTHp5L1Fplg5BeZ0qJcRhkZjmf5XplAdRvIeiE9IaHkZCaQpYV5ojQowfUGOYHuUgW6Kmy6HqVMQ2BvOAVhQ1du4l2PAfVaApjymSsi+RlIdCt/d4oatoXc498K+cVG5qsok3My9bRL+B8vqgnaLeT+WT/AKT7rXVKS5lNUoXsZenqw53autHMk+Aw80UzVWkM5dzJA8AtDCY6EEmzdyjdq7R/+MKvtmq7D2CWnxHgVp3OCgqOCrGArmzBW3Q9SnsvDePogXMK3drAIVBpCxXesN/WHvzTvixgC5M0ULQiXKBw6zuaIhck8HRDIgCUBKFwckHFupCE4FI4rUYkd1WNKRdWf1GhcumMcHLKeQW0VXNMN2yD6eivf+nFYUW1L7Q+JLCDtxi9v7k7QerYtNVjHG6Bee47SOHeQvQXVeia2m+XAANvHPDDFcP8OuUndGe1E0QzoXlwHS3y2oCMWwBDeUGeMrM67auCzvFSk2GkyQMr2EHhMf2V6XRsYpvvNzcIPEDEep8UPpyxtrUy1wmUbEUm3+jw2xEms0E5uAw816W1sNA5eixP/oLqNquuyBlvEHathXfjyTzzVFYYsP0ZZ79Vo2ZnuxWrBWV1crTWI3NPq1aa9ikrJObOeVC5yleoyFZIi2RlqaVHa9JUqf5lRjN197Wz/qKhs+laNUxSq03nOGPa4+DSqpMm2iVz03pUPaLSAcTCHFrByIVaFDnV1DUrKJ9WBJwG/YoW2lruy5p5EH0RSMPdVUT3J5UZCdGInCUPVoSIRdxIWKqZNow9sodHUc3j64pr625F6y/n/wCI91SvdgVyckMnTCWAh9dR/eOKxLi9xkvdEkt3dogTvylbzUfViG9PX6xONNpAgD9RG0nZw5odKCpWJUqlovO6rd5EDxKa2teEgyDkRtWm03YenpPpMzqC7MYNBzceQ9kuj9U6VGm1p610AS7gIyyCf46wL2sozk3kuU2kKIY8tacBHdOxKrRVI55bCKVsdQLKrXXTjB55jiFqtFadqWumD0bzBguDRdkcSVidIWphpsBEkgwAcZdgFeasa3/dqQoll4C84OBG0kunzXmqHo9GUls9HsrOoL2cKOq4LM09d2ls3XQRMxKZS1pY9wF7MgeaPwye0RTV7NFaLKxjDUIEwcYxjmsE+tJJ35K71/1rZRs1QNIvXSB8xwAXiWhta6tnMTfZtaTl8p+E+Sbj4m1Yfl64Z7Bq7Wi0N/cC3yn2WyLl5foDWCnVcypTd2XNLge03HGR445L0rpJEhJKNMMnatEwco7TZy9pAc5k4XmxI5SCJ7kjXqZr09EjO/8As+xUiXvpte45vrONRxPOoSmCw2IkEUqQOYPRBp7nQPIokVmudUqvIhpLWl0Q0N7TscAS6RP7eaGbpujUcGtqscdwcJPdtV0nYLG26yEvkCREb8uaOpWHDMKKzHB4/SRHJwy8QfEJa1a60lVzJCv6srdP2GzVHgVmtfsAcXR3NBjyVaNUrG/sU2sdsNNzqbxxF0qVuk6VGmK1d4a6oL2PaIOIaAMYAgJLPrPZbR1WPBdsDgWun9s7eRlGqwgX7D9HWGpS6rqpqs+EvH4g4FwwcOYniUZCH0XWc5rg4y5ji0neIDmk8brhPEFGtpo2Aa2mkqNhEBqGt9cMY5xyaCf48UUwMwWna16u7hDfDPzlAULKajgxuBdgCdnFQ2y3taS+o4Nkkkk7SZw3qnZro2nVY6m0kNcCScMJxgZ5SpSTbwOmls02ifs9ArAVXXmMEgRF6Dk7hiTxlbl1GBACaKrb7HjEOHkRmjOkG8LdayPa0V3R3dscU+oQB13g+CJr3SIJVXbdD0n5jHmR7p0sCtlVpmtTMBoBIOJy89q5BWtsEiZgxPiuVVrRzybsB0hYy1jHZYtHlnzSWB5EO/8ArJ/2yi9NVHNs1IiesGCd8g5zyVLStfRhpIJAEGNxA9lywi1dnXNq8Gv0daYsjwIk0HbvjnLesVRquFqqPYR1XmPEH2V1o/TrTTDA0YA4jbn3/wDlZmjWm1VJmOkMjvKpLKEikpWH62GtaKYfBN3rOaJycM42xj4rFBy9R0KZdido9JUOn9UqNclzR0dT9QGB+Zu3nmpR5UqTHnxXlHnlitrqbg5ji1w2j0O8cF9Balaa+8WGjUMXoLXbrzCWn0B714FpXQ1SzPu1Bgey4TdPI7+Ga9L+xvSv4NajOLXio0cHgNPm0eKblScbQkLTaZ6lTpk4hdWYQFLZLY0hRWu0dYALmi22O8HiuumnKnTGhJFOmXGN7nPc68d5ggcI4rNMthJPXuwC5sD4gRAwy248FsPtN1VqttJrMY51OrjLQTddEOBAyynvWY0TqxXtDwynTdjm4gta0byTkuzukhOrZ6j9n2lH2mg9zyS5optJO0g1ceJIiVdaTYeifGd0xzgwp9V9X22SgKYIJMFxGWA+pcebjwRNpYMQkjyJsEos8B1gtV+rULnmWuDKbY6txoIznCIbhGN4nnWMrHAtkEY8o2rba5akVBVL6TS5jtjRiCNhA4bVQ6L1MtNWo1gpVGycXOYQ1o2klX7IXqz1bUW0mtQNR0S4Uw75mskk87wPetCGwotX9DCzURTGz2a1gA5Na0c5O1SWx8LnUu0mkM1SEJWJ+07TzqFmAZF57hE45Y5dx8ltKbpaCvHPtd0ler06YPZBce/AeQPiqwWRJPBhLTaXPMvcXHeT/YUV5I5E0dGvcxz4hjRMnbwG9UeCaVnoGqWuH/bCnWImngwkgSwYCeWSq9Ja7V+kIpVAGzhIM/3NZ2qYEDACBGOwIMuQvAzNVT10tJ+MdqmJj9TiDnyWndb3uwc8nvj0XnlkxfSG91OeJvOI8vVbulmOYSNsdFjX+nouS1ff2C5VRB7KXSOnr1FlNzezdAx/T/Sq+1WsOZDJgk4dwa3v4K90xoxgstnddaHO6KTGJDi6ZK7QNgpvbVBp9Zhe4HYAJgZ7wFLpZ09yja1tEMJvE5O3DA4ZbFBYbTfrVMJALi3mS4ie9an/ANOYaFIljXdQnGZJumCs1o8Nbaq8ABoc9o4C+4COOzvU5J9bYyl96NFq86TxBA8lfVqJCzurh6zvmHotW84Lmlho6o6ZT2yyte269oc05giQhtUdB/dba2pScbjwWOYcxOIg7esBnvVzUppLM264Hdj4EJ4yxRNxzZra1mLsaZx2t+ihsVpFJ16rhxOU+xRrYzS2iztqMcx7Q5rgWuByIIgok7C/vtJ/xDxUbrMwHAheLa26FtGjXno6tQ0XY0zeJj9rpwn1VTY9e7SM6niPosuBS0zPko+gDTjIoeqyV4f/ANULU04QRzcFMz7WrTtY0/5H6Kq/HryTfKeuVqMbUjbVc+JeUn7T65aSabQOLifDBVNr17tNWYIYP2jHuJVFxJbFfIz3NulwWmNm5AVbaXlZrUnR9foQ+0Pdef1g0nst2A8Tmtc2zAbkeq43aMn2Q11To6JcdgJXi9v0NUtdqq1aksp3iAdpDYADRu4+q9Z1ntMUHdwWIHY/xPoEY6sV+ils2iKTMmNkbSJPiU622a+wtmARCJBWc1hrOFRsOcOrsJ3ncpvLKaQp1fP6zHf6qN+gXjIg88fZVYr1P1P8XLvvT/1v/wBTk9CWW9i0TUbUpyJAeHE4CIbAwWus56zeY9ZXnX3ioPieP8nLYapViabCSSbzsSZOBO9CjWaWqcBzPsuTKrvf1XKyIMm0o+bHZWgThSkne0kQI5puhQQy1xGBxOYyeYPf6KXS9p/7SiBsexp/1wCd+BQGjrYGtthMQMDzF4eaVlrSLO325tGw2Ythz3sOERjdug7yBs4lYXR469STiXEk88jzklW9CzvqUadR03WgtadmEYBVNd4FprQI67geYdBy4ypcltFIUn+zRavOF5/zNHgFqCVmNXqfm6fILTErintHZHTOKjBIninkqNywGauy1JY08B6KcVEDo4/hM5IiVeKtHPLZHpvRVK1UXUqokHI7WnY4cV4HrJq5Usdd1KoJGbHDsvbvH02L6Avqu07oClbKRpVR8j/iad4KeL6iyVnz6ykiaFMCYEnxXo1l+zevQvBt1+J60wSNgg8OKkbqBVeC1zWMaczI27Rd2o/NmqOyH4UHxqb5Un6PM69E/FnkBt5QvRNSfs+u3a9qbBzpUj8P7njfuHir3VrUaz2Uh5PTVh8bhg072txg8cStNxVU2zz2kjqVGFK5yawSlc1aWTRM9ri/8EDe7++qyzh1TyK0Wtr5NNvGVnC+Q/hgitCvYCG4LNaxfmt+X3K0xOCzWn/zmch6lTKAALg2YwOHem0us4Si6dQXHNkDdlzUBs8SNww4ziiLQ22tgNhaXU/8tnzP9SstasGtB/uJWq1OH4TObv8AkUUZmhdn/d65MJXKhBkuk7QDRaMgKrYmQfzxkduBP9CrbFZ3VqlqaHQ0Pc5xnCAX4ned29T6yUqH3ekGGr0joJDnSJNW6JBxHVx7wq7QrXMbXp3rpLTMhhBu5doGNuIxUINuJde2am02eNH0ZugEPLROIkfUrA2qpNstEDtVHwDgR+IcDx2LS1rEfudEmo3rDK62WhzmtxIx25HcssWD7xVM3j0jiDkCOkxMbPHajKNBi8mu0BUmOfsFoSVl9W6pcJ48BsC0pXJNZR2ReGPlRuKWVGXJaMaTRNSaTe8eZRcqs0HUmmRucfPFWK6I6Iy2KlcJCaSuBToQhcaowDsFHUFV2BOCLvpC9USEYyjTDREFOBTXOTC5UECW1AEx9VCklLKDMjOazPmq0bmqjeyGv4/yrbTj5rHg0BVdfsH+7SsweQA5LL6yH8Vvyj1ctOTghbRYmP7TQTxHupeSvgxbqs7FPTtgEyDlHstG/QNI/DHIn6qB2rVPYXDvB9QmsXqUForAxErX6m/lM5O/5FVD9Vtz/Fv8rQav2TomXZm6DjlmSVkBlg4rlzmwuVCLA9H0QbI+pVDnOdApk9kfj05Mk4mA4YIS0YV7SBgLzxA3ScBwQbawFKo1znNNN15rPhkObI/ac091qmrXdjDrxE57/FCKKeQhtsIbRHwl4kYgGJMeSpKNe9XqbAC6BuF+Y4oypVnoQMetju7LgqqmYqvPER4jNCS+g6f3NZqxUz+ZaoOWP1ayPzD0WrY5cU9nVB4JiUxxXXkwlKEuNBvwcOR9lbh6zmiqsPjeFeserx0SlsIlKFExynaE2hRHBROcg9aNJ/d7LUqbQMBx2DxVdqzpz7zZmVCIdiHRleBgxwyVI5Qkt0XRcml6gNRJfVaJk4cmveoS9RVX4HkVjGdt9Sajzx9ggrR2D3KZ7pJO8oe0Hqf3glZkAOKalfkmhQKocFySUoRMKirF8XJCSjLFk7u9UVsEtErs1yaSuViBj7Ra7z6l7AOx8RPqErrR1nY7PUcFXP0fXe1zxTqEUxLyGPgN/UTEBuBQzrW7DHnAWVIe/BbU6/5ePxCTylQOi+TsgZ9xJ802zwCIOQJaeOPjt8FHQOLpB2bNn9hBtNDJOzW6tDqTvd6ALTsKzWrh/DbzK0LHLkns6Y6JryaSkvJHOSUEmslWHtPFaWmsi1y0tjrS0HeFaAkiwYiWFBsepukSSYUjDfa7pYNo06IOLzePJv8AMKq+zHSUsq0iey4VBycLp8wPFUP2j6V6W2vg4MAYPU+vkhdRdI9FbGSYbUBpnvxb/uA8V1RVJI5m7Z6/0iUVFCCllOKSOqIe31rtN284DvUoEqs0zWyb3n2WMVpQ9pPV7/ZSuKgtXZHNIwrYE9NC6oU1SKjpShIFyxhUbYh1TzCBR1lHU7/Yox2CWjiVyaVysRMwNMWjFvTVesy44dI+HMM9QicW4nDLFP0da+hb1W0STMh9GlUy/wD0a6EPVk1GvIiRJGUEkkDyKJe0eqm5ST2XUYtANio02vl7SRnEkDb+kgjPei7bbqbqbWU6LWQ5xLg55c4GMDeJGGGX1TbMwOiRsUFejdcInbCyn4A4I0Grh6gB2Ej0V+wrO6AMAjl6K/a5RlsrEmvLiUwJSUtBs68rnQ9okXd3oqMlF6Nqw4Hj6po4A8mlBQmmNKCjQqVD8LSVK6qsF9pesAuig04nF/IbO8jyK0F2kab6xPPrZaS9znOzcSTzJlRUK5a5rhm0gjmDITHOTJXUcp7zo+1CrTZUbk9ocO8SiVjPs30t0lA0ietSOHyOxHgZC2BKxh5qBrS45BZyrXvkuO0+WxWmm68NDBtx7gqVpw71jM5xQ9rdgO9PtFSGk7gVBXfLW8RKVhQI92KWUxyWVIqPBXSkBSLGHBHUzDB3oAI53YbyTR2LIie9KhbbWuiePsVyoIkCGw9Ix2MXSTPyk4IW1C46JnIjcQRIKno6epMZVBdi5xu7cDPHDNVVXSDHxng0NwBOQjYFTljFpVsEJNMKspiNkjDwCitrsW8klN8hsbsNmzcoba8yBhl9VypHQ2X2r/Z748AFftcs/q66af8AkfZXrXJZbMggLiVEHJbyxjnFSUXYFQPcnUndUo1k1kmntdGUKcDrVCMB7ncvKrfbnVajnvMucZP05I3WVt201R+6R/l1vdVBKtFJLBGUnJncBijNMWEUalwbGsJ4OLQXDxlLoKjftNJv7wTyabx8gjddKN20k7HMafVvsiKD6uaaNlrtqDEdl43tOfeMD3L16jpZhYHh0tIBEHOcoXhgKLsVtc1zBeN1r2uiTGDgZhMY9Tr1XPcXHCVHkEhKSUoBtVsgjeh7T8I3BEPKFtZxHJK9DIFe7FdKY44pZUyg9LKYCllYI8I6qeqOQ90AxG2j6eiaOxJaKbT1SGN+b2K5QawO7I5n0XIt5AtFUWiHQADGwDYp6Zkd0hQ0nYprakSP0yO7Yi0FBF7qtHL0UNZ0u7vqnE4Nx3KFxlztmH0+qVIZs0WrjuodnW9gr0FZ7Vw/h/5ewV9KSSGjolvLryjldeWMOcU+kcCoS5OpuwKK2B6POdNl33irfzvunx+kKvJR2mgBaKsZX3f8igVZEQvQ9t6Gux5Ehpx5EFp8iVpterKCxlTC8Dc5g44ciP8AcqbV/Q7ahFSq9jabTiC4AuIgxGwcf6CddNIMqPphjg4NDpI3kj6LBM6prJZTUe1jYlxgEmBioE5meCID1VggAZwAJ38U2rXAEkgDisZU0vWdm8jlh5jFQ1Hl3acT3kpW0Mos1R01SLroeCeGXjkktdupgmXt3bz4BZLo4XJWwqJpaNRtQS03vXvCdCzDakGQSDvyVnZtNuH5gvDeMHfylwMWgKdeTaFZlTsOk7sneG1LcWMSUu0OaMtX1QdlxeETaXY/3ejEWRnNYanWby9ZXIXT9pHSkTkB6T7rk1ATBKNtGRGW5Jaa0ukboQ1NuKkexZsKWA3pA5oiN/8AChc6L/ECPHFDtbHIqem7EkjPd/KFhpmg1WxY4bneo/haAsIErH6L0i6jNyMcwQDkrmnrIdrGHxClJpspGLot5XXDsBVPU1jqHINbyE+ZQtfStR2dR3jHoh2QygzROpEZlrfmP/hCV9I02T+ICeH8BZrpiTjimvK3amH4/bKrTNcPr1HDIuMcsh5IIp9ofLid5KjXSjlYfYKQIxTNItgiOKSyPwj+4ptudiEiT7Dt/UHlSWV0OHHBQrlRky5vJZQVmtc4HuRYcotUWTseCmlLclIWJbQ1MjclDlxauuprBQ9riMlZWfTjhg8Xx/u8dveqy7uXByFmo1ejrYx7hdOOZBzH1UlerGfisk1xBkHHgurVnO7RJ5klFPIriD6UF+s8iDj3QABglSRiuT9heoxqliVEpmlTbKREDVIwriEhCA6JmBStKiZkpApsqiS8kLk5uaQ5JBhHEEIa0VCGO5fwpVDaew7kVSKElopikSpF1nCE2MYlT2uzSm6PCNIUZSpl4RuJTOYRmmq0qsBmQq14xVIysnKPUQK1s1S80SqsK3szer3IT0Hj2SXUoKSFzlA6BC1Nup6ULWaiI4JARtUt3NRAJhWdd3LpTwmvQsFEV1Km7UqcF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7239000" cy="1143000"/>
          </a:xfrm>
        </p:spPr>
        <p:txBody>
          <a:bodyPr>
            <a:normAutofit/>
          </a:bodyPr>
          <a:lstStyle/>
          <a:p>
            <a:pPr algn="ctr"/>
            <a:r>
              <a:rPr lang="en-US" sz="6600" dirty="0" smtClean="0"/>
              <a:t>Any Questions? </a:t>
            </a:r>
            <a:endParaRPr lang="en-US" sz="6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KentuckyYouthAvocates</a:t>
            </a:r>
            <a:r>
              <a:rPr lang="en-US" dirty="0" smtClean="0"/>
              <a:t>.(</a:t>
            </a:r>
            <a:r>
              <a:rPr lang="en-US" dirty="0" err="1" smtClean="0"/>
              <a:t>nd</a:t>
            </a:r>
            <a:r>
              <a:rPr lang="en-US" dirty="0" smtClean="0"/>
              <a:t>). Oral Health.[accessed 21 December 2013]. Retrieved from </a:t>
            </a:r>
            <a:r>
              <a:rPr lang="en-US" dirty="0" smtClean="0">
                <a:hlinkClick r:id="rId2"/>
              </a:rPr>
              <a:t>http://kyyouth.org/health/oral-health/</a:t>
            </a:r>
            <a:endParaRPr lang="en-US" dirty="0" smtClean="0"/>
          </a:p>
          <a:p>
            <a:r>
              <a:rPr lang="en-US" dirty="0" err="1" smtClean="0"/>
              <a:t>Governer’s</a:t>
            </a:r>
            <a:r>
              <a:rPr lang="en-US" dirty="0" smtClean="0"/>
              <a:t> Blog.(2009). Tackling Kentucky’s Dental Dilemma. [accessed 22 December 2013]. Retrieved from </a:t>
            </a:r>
            <a:r>
              <a:rPr lang="en-US" dirty="0" smtClean="0">
                <a:hlinkClick r:id="rId3"/>
              </a:rPr>
              <a:t>http://blog.governor.ky.gov/Lists/Posts/Post.aspx?ID=47</a:t>
            </a:r>
            <a:endParaRPr lang="en-US" dirty="0" smtClean="0"/>
          </a:p>
          <a:p>
            <a:r>
              <a:rPr lang="en-US" dirty="0" err="1" smtClean="0"/>
              <a:t>NYTimes</a:t>
            </a:r>
            <a:r>
              <a:rPr lang="en-US" dirty="0" smtClean="0"/>
              <a:t>.(2007).  In Kentucky’s Teeth, Neglect and Poverty. [accessed 22 December 2013. Retrieved from</a:t>
            </a:r>
            <a:r>
              <a:rPr lang="en-US" dirty="0" smtClean="0">
                <a:hlinkClick r:id="rId4"/>
              </a:rPr>
              <a:t> http://www.nytimes.com/2007/12/24/us/24kentucky.html?pagewanted=all&amp;_r=0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 of problem</a:t>
            </a:r>
            <a:endParaRPr lang="en-US" dirty="0"/>
          </a:p>
        </p:txBody>
      </p:sp>
      <p:sp>
        <p:nvSpPr>
          <p:cNvPr id="3" name="Content Placeholder 2"/>
          <p:cNvSpPr>
            <a:spLocks noGrp="1"/>
          </p:cNvSpPr>
          <p:nvPr>
            <p:ph idx="1"/>
          </p:nvPr>
        </p:nvSpPr>
        <p:spPr/>
        <p:txBody>
          <a:bodyPr/>
          <a:lstStyle/>
          <a:p>
            <a:r>
              <a:rPr lang="en-US" dirty="0" smtClean="0"/>
              <a:t>Kentucky has the 3</a:t>
            </a:r>
            <a:r>
              <a:rPr lang="en-US" baseline="30000" dirty="0" smtClean="0"/>
              <a:t>rd</a:t>
            </a:r>
            <a:r>
              <a:rPr lang="en-US" dirty="0" smtClean="0"/>
              <a:t> highest toothlessness rate in the nation (KYA).</a:t>
            </a:r>
          </a:p>
          <a:p>
            <a:endParaRPr lang="en-US" dirty="0" smtClean="0"/>
          </a:p>
          <a:p>
            <a:r>
              <a:rPr lang="en-US" dirty="0" smtClean="0"/>
              <a:t>In Kentucky, 46.8 percent of children ages 2, 3 and 4 had untreated problems such as a cavity or a missing tooth. This is double of the national average. (Governor's Blog, 2009)</a:t>
            </a:r>
          </a:p>
          <a:p>
            <a:endParaRPr lang="en-US" dirty="0" smtClean="0"/>
          </a:p>
          <a:p>
            <a:r>
              <a:rPr lang="en-US" dirty="0" smtClean="0"/>
              <a:t>Kentucky has the highest proportion of adults under 65 without teeth ( </a:t>
            </a:r>
            <a:r>
              <a:rPr lang="en-US" dirty="0" err="1" smtClean="0"/>
              <a:t>NYTimes</a:t>
            </a:r>
            <a:r>
              <a:rPr lang="en-US" dirty="0" smtClean="0"/>
              <a:t>,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pPr algn="ctr"/>
            <a:r>
              <a:rPr lang="en-US" dirty="0" smtClean="0"/>
              <a:t>the Need</a:t>
            </a:r>
            <a:endParaRPr lang="en-US" dirty="0"/>
          </a:p>
        </p:txBody>
      </p:sp>
      <p:sp>
        <p:nvSpPr>
          <p:cNvPr id="3" name="Content Placeholder 2"/>
          <p:cNvSpPr>
            <a:spLocks noGrp="1"/>
          </p:cNvSpPr>
          <p:nvPr>
            <p:ph idx="1"/>
          </p:nvPr>
        </p:nvSpPr>
        <p:spPr>
          <a:xfrm>
            <a:off x="457200" y="1371600"/>
            <a:ext cx="7239000" cy="5019984"/>
          </a:xfrm>
        </p:spPr>
        <p:txBody>
          <a:bodyPr>
            <a:normAutofit/>
          </a:bodyPr>
          <a:lstStyle/>
          <a:p>
            <a:r>
              <a:rPr lang="en-US" dirty="0" smtClean="0"/>
              <a:t>  Educate kids on common dental problems, including side-effects of not brushing, not flossing, cavities and missing teeth.</a:t>
            </a:r>
          </a:p>
          <a:p>
            <a:r>
              <a:rPr lang="en-US" dirty="0" smtClean="0"/>
              <a:t>Teach kids about dental care</a:t>
            </a:r>
          </a:p>
          <a:p>
            <a:pPr lvl="3"/>
            <a:r>
              <a:rPr lang="en-US" dirty="0" smtClean="0"/>
              <a:t>Brushing teeth twice a day</a:t>
            </a:r>
          </a:p>
          <a:p>
            <a:pPr lvl="3"/>
            <a:r>
              <a:rPr lang="en-US" dirty="0" smtClean="0"/>
              <a:t>Flossing teeth properly </a:t>
            </a:r>
          </a:p>
          <a:p>
            <a:pPr lvl="3"/>
            <a:r>
              <a:rPr lang="en-US" dirty="0" smtClean="0"/>
              <a:t>Proper brushing technique</a:t>
            </a:r>
          </a:p>
          <a:p>
            <a:r>
              <a:rPr lang="en-US" dirty="0" smtClean="0"/>
              <a:t>Foods to Avoid Eating to Help Prevent Dental Problems</a:t>
            </a:r>
          </a:p>
          <a:p>
            <a:r>
              <a:rPr lang="en-US" dirty="0" smtClean="0"/>
              <a:t>Pain caused by dental problems is a leading cause of missed school days in Kentucky (</a:t>
            </a:r>
            <a:r>
              <a:rPr lang="en-US" dirty="0" err="1" smtClean="0"/>
              <a:t>NYTimes</a:t>
            </a:r>
            <a:r>
              <a:rPr lang="en-US" dirty="0" smtClean="0"/>
              <a:t>, 2007)</a:t>
            </a:r>
          </a:p>
        </p:txBody>
      </p:sp>
      <p:pic>
        <p:nvPicPr>
          <p:cNvPr id="4" name="Picture 3"/>
          <p:cNvPicPr>
            <a:picLocks noChangeAspect="1"/>
          </p:cNvPicPr>
          <p:nvPr/>
        </p:nvPicPr>
        <p:blipFill>
          <a:blip r:embed="rId2" cstate="print"/>
          <a:stretch>
            <a:fillRect/>
          </a:stretch>
        </p:blipFill>
        <p:spPr>
          <a:xfrm>
            <a:off x="6400800" y="2362200"/>
            <a:ext cx="1063147" cy="18478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57200" y="1609416"/>
            <a:ext cx="4267200" cy="4846320"/>
          </a:xfrm>
        </p:spPr>
        <p:txBody>
          <a:bodyPr/>
          <a:lstStyle/>
          <a:p>
            <a:r>
              <a:rPr lang="en-US" dirty="0" smtClean="0"/>
              <a:t>We would like to perform skits in costumes</a:t>
            </a:r>
          </a:p>
          <a:p>
            <a:endParaRPr lang="en-US" dirty="0" smtClean="0"/>
          </a:p>
          <a:p>
            <a:r>
              <a:rPr lang="en-US" dirty="0" smtClean="0"/>
              <a:t>Provide instructions on how to brush and floss properly in the skits</a:t>
            </a:r>
          </a:p>
          <a:p>
            <a:endParaRPr lang="en-US" dirty="0" smtClean="0"/>
          </a:p>
          <a:p>
            <a:r>
              <a:rPr lang="en-US" dirty="0" smtClean="0"/>
              <a:t>Teach the children the importance of brushing</a:t>
            </a:r>
          </a:p>
        </p:txBody>
      </p:sp>
      <p:pic>
        <p:nvPicPr>
          <p:cNvPr id="19460" name="Picture 4" descr="http://cartoonmascots.com/image/34291071.jpg"/>
          <p:cNvPicPr>
            <a:picLocks noChangeAspect="1" noChangeArrowheads="1"/>
          </p:cNvPicPr>
          <p:nvPr/>
        </p:nvPicPr>
        <p:blipFill>
          <a:blip r:embed="rId2" cstate="print"/>
          <a:srcRect/>
          <a:stretch>
            <a:fillRect/>
          </a:stretch>
        </p:blipFill>
        <p:spPr bwMode="auto">
          <a:xfrm>
            <a:off x="4876800" y="1676400"/>
            <a:ext cx="3054191" cy="3962400"/>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s://encrypted-tbn0.gstatic.com/images?q=tbn:ANd9GcSNo0JBEEuFje9q16e8yBTy4kjD_ydBRnqGLdt6gb50iWP9S_7T"/>
          <p:cNvPicPr>
            <a:picLocks noChangeAspect="1" noChangeArrowheads="1"/>
          </p:cNvPicPr>
          <p:nvPr/>
        </p:nvPicPr>
        <p:blipFill>
          <a:blip r:embed="rId2" cstate="print"/>
          <a:srcRect/>
          <a:stretch>
            <a:fillRect/>
          </a:stretch>
        </p:blipFill>
        <p:spPr bwMode="auto">
          <a:xfrm>
            <a:off x="4800600" y="3307157"/>
            <a:ext cx="2743200" cy="3550843"/>
          </a:xfrm>
          <a:prstGeom prst="rect">
            <a:avLst/>
          </a:prstGeom>
          <a:noFill/>
        </p:spPr>
      </p:pic>
      <p:sp>
        <p:nvSpPr>
          <p:cNvPr id="2" name="Title 1"/>
          <p:cNvSpPr>
            <a:spLocks noGrp="1"/>
          </p:cNvSpPr>
          <p:nvPr>
            <p:ph type="title"/>
          </p:nvPr>
        </p:nvSpPr>
        <p:spPr/>
        <p:txBody>
          <a:bodyPr>
            <a:normAutofit/>
          </a:bodyPr>
          <a:lstStyle/>
          <a:p>
            <a:pPr algn="ctr"/>
            <a:r>
              <a:rPr lang="en-US" sz="4800" dirty="0" smtClean="0"/>
              <a:t>Goal</a:t>
            </a:r>
            <a:endParaRPr lang="en-US" sz="4800"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sz="2800" dirty="0" smtClean="0"/>
              <a:t>We would like to improve the brushing and flossing habits of the children who attend the elementary schools we visit.  </a:t>
            </a:r>
            <a:endParaRPr lang="en-US" sz="2800" dirty="0"/>
          </a:p>
        </p:txBody>
      </p:sp>
      <p:pic>
        <p:nvPicPr>
          <p:cNvPr id="27650" name="Picture 2" descr="http://digitalbloggers.com/joeptsearle/files/2013/07/11272851-concept-success-red-dart-hitting-a-target-vector-sign.jpg"/>
          <p:cNvPicPr>
            <a:picLocks noChangeAspect="1" noChangeArrowheads="1"/>
          </p:cNvPicPr>
          <p:nvPr/>
        </p:nvPicPr>
        <p:blipFill>
          <a:blip r:embed="rId3" cstate="print"/>
          <a:srcRect/>
          <a:stretch>
            <a:fillRect/>
          </a:stretch>
        </p:blipFill>
        <p:spPr bwMode="auto">
          <a:xfrm>
            <a:off x="533400" y="3733800"/>
            <a:ext cx="2895600" cy="2895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pPr algn="ctr"/>
            <a:r>
              <a:rPr lang="en-US" dirty="0" smtClean="0"/>
              <a:t>Project summary </a:t>
            </a:r>
            <a:endParaRPr lang="en-US" dirty="0"/>
          </a:p>
        </p:txBody>
      </p:sp>
      <p:sp>
        <p:nvSpPr>
          <p:cNvPr id="3" name="Content Placeholder 2"/>
          <p:cNvSpPr>
            <a:spLocks noGrp="1"/>
          </p:cNvSpPr>
          <p:nvPr>
            <p:ph idx="1"/>
          </p:nvPr>
        </p:nvSpPr>
        <p:spPr>
          <a:xfrm>
            <a:off x="533400" y="1371600"/>
            <a:ext cx="7239000" cy="5236536"/>
          </a:xfrm>
        </p:spPr>
        <p:txBody>
          <a:bodyPr/>
          <a:lstStyle/>
          <a:p>
            <a:pPr>
              <a:spcBef>
                <a:spcPts val="0"/>
              </a:spcBef>
            </a:pPr>
            <a:r>
              <a:rPr lang="en-US" dirty="0" smtClean="0"/>
              <a:t>Pick 2 elementary schools (TBA) </a:t>
            </a:r>
          </a:p>
          <a:p>
            <a:pPr>
              <a:spcBef>
                <a:spcPts val="0"/>
              </a:spcBef>
            </a:pPr>
            <a:endParaRPr lang="en-US" dirty="0" smtClean="0"/>
          </a:p>
          <a:p>
            <a:pPr>
              <a:spcBef>
                <a:spcPts val="0"/>
              </a:spcBef>
            </a:pPr>
            <a:r>
              <a:rPr lang="en-US" dirty="0" smtClean="0"/>
              <a:t>Perform a series of small skits to Kindergarten through 2</a:t>
            </a:r>
            <a:r>
              <a:rPr lang="en-US" baseline="30000" dirty="0" smtClean="0"/>
              <a:t>nd</a:t>
            </a:r>
            <a:r>
              <a:rPr lang="en-US" dirty="0" smtClean="0"/>
              <a:t> graders </a:t>
            </a:r>
          </a:p>
          <a:p>
            <a:pPr>
              <a:spcBef>
                <a:spcPts val="0"/>
              </a:spcBef>
            </a:pPr>
            <a:endParaRPr lang="en-US" dirty="0" smtClean="0"/>
          </a:p>
          <a:p>
            <a:pPr>
              <a:spcBef>
                <a:spcPts val="0"/>
              </a:spcBef>
            </a:pPr>
            <a:r>
              <a:rPr lang="en-US" dirty="0" smtClean="0"/>
              <a:t>Funny and educational skits </a:t>
            </a:r>
          </a:p>
          <a:p>
            <a:pPr>
              <a:spcBef>
                <a:spcPts val="0"/>
              </a:spcBef>
            </a:pPr>
            <a:endParaRPr lang="en-US" dirty="0" smtClean="0"/>
          </a:p>
          <a:p>
            <a:pPr>
              <a:spcBef>
                <a:spcPts val="0"/>
              </a:spcBef>
            </a:pPr>
            <a:r>
              <a:rPr lang="en-US" dirty="0" smtClean="0"/>
              <a:t>Teaching how to brush and floss, along with other dental issues. </a:t>
            </a:r>
          </a:p>
          <a:p>
            <a:pPr>
              <a:spcBef>
                <a:spcPts val="0"/>
              </a:spcBef>
            </a:pPr>
            <a:endParaRPr lang="en-US" dirty="0" smtClean="0"/>
          </a:p>
          <a:p>
            <a:pPr>
              <a:spcBef>
                <a:spcPts val="0"/>
              </a:spcBef>
            </a:pPr>
            <a:r>
              <a:rPr lang="en-US" dirty="0" smtClean="0"/>
              <a:t>Fun dental facts will be provided in between set-ups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7001" y="762000"/>
            <a:ext cx="8940799" cy="5562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gradschooljourney.files.wordpress.com/2011/12/clean_teeth.gif"/>
          <p:cNvPicPr>
            <a:picLocks noChangeAspect="1" noChangeArrowheads="1"/>
          </p:cNvPicPr>
          <p:nvPr/>
        </p:nvPicPr>
        <p:blipFill>
          <a:blip r:embed="rId2" cstate="print"/>
          <a:srcRect/>
          <a:stretch>
            <a:fillRect/>
          </a:stretch>
        </p:blipFill>
        <p:spPr bwMode="auto">
          <a:xfrm>
            <a:off x="6629400" y="143341"/>
            <a:ext cx="1524000" cy="3133259"/>
          </a:xfrm>
          <a:prstGeom prst="rect">
            <a:avLst/>
          </a:prstGeom>
          <a:noFill/>
        </p:spPr>
      </p:pic>
      <p:sp>
        <p:nvSpPr>
          <p:cNvPr id="2" name="Title 1"/>
          <p:cNvSpPr>
            <a:spLocks noGrp="1"/>
          </p:cNvSpPr>
          <p:nvPr>
            <p:ph type="title"/>
          </p:nvPr>
        </p:nvSpPr>
        <p:spPr/>
        <p:txBody>
          <a:bodyPr/>
          <a:lstStyle/>
          <a:p>
            <a:pPr algn="ctr"/>
            <a:r>
              <a:rPr lang="en-US" dirty="0" smtClean="0"/>
              <a:t>Objective 1</a:t>
            </a:r>
            <a:endParaRPr lang="en-US" dirty="0"/>
          </a:p>
        </p:txBody>
      </p:sp>
      <p:sp>
        <p:nvSpPr>
          <p:cNvPr id="3" name="Content Placeholder 2"/>
          <p:cNvSpPr>
            <a:spLocks noGrp="1"/>
          </p:cNvSpPr>
          <p:nvPr>
            <p:ph sz="half" idx="1"/>
          </p:nvPr>
        </p:nvSpPr>
        <p:spPr>
          <a:xfrm>
            <a:off x="152400" y="1828800"/>
            <a:ext cx="3520440" cy="4525963"/>
          </a:xfrm>
        </p:spPr>
        <p:txBody>
          <a:bodyPr>
            <a:normAutofit/>
          </a:bodyPr>
          <a:lstStyle/>
          <a:p>
            <a:r>
              <a:rPr lang="en-US" sz="2400" dirty="0" smtClean="0"/>
              <a:t>The Skits will </a:t>
            </a:r>
          </a:p>
          <a:p>
            <a:pPr lvl="1"/>
            <a:r>
              <a:rPr lang="en-US" sz="2200" dirty="0" smtClean="0"/>
              <a:t>Involve a group of volunteer actors from our class</a:t>
            </a:r>
          </a:p>
          <a:p>
            <a:pPr lvl="1"/>
            <a:r>
              <a:rPr lang="en-US" sz="2200" dirty="0" smtClean="0"/>
              <a:t>Contain a specific topic per skit like</a:t>
            </a:r>
          </a:p>
          <a:p>
            <a:pPr lvl="2"/>
            <a:r>
              <a:rPr lang="en-US" dirty="0" smtClean="0"/>
              <a:t>Brushing </a:t>
            </a:r>
          </a:p>
          <a:p>
            <a:pPr lvl="2"/>
            <a:r>
              <a:rPr lang="en-US" dirty="0" smtClean="0"/>
              <a:t>Flossing </a:t>
            </a:r>
          </a:p>
          <a:p>
            <a:pPr lvl="2"/>
            <a:r>
              <a:rPr lang="en-US" dirty="0" smtClean="0"/>
              <a:t>General Lessons</a:t>
            </a:r>
          </a:p>
          <a:p>
            <a:pPr lvl="2"/>
            <a:endParaRPr lang="en-US" dirty="0" smtClean="0"/>
          </a:p>
          <a:p>
            <a:endParaRPr lang="en-US" dirty="0"/>
          </a:p>
        </p:txBody>
      </p:sp>
      <p:sp>
        <p:nvSpPr>
          <p:cNvPr id="4" name="Content Placeholder 3"/>
          <p:cNvSpPr>
            <a:spLocks noGrp="1"/>
          </p:cNvSpPr>
          <p:nvPr>
            <p:ph sz="half" idx="2"/>
          </p:nvPr>
        </p:nvSpPr>
        <p:spPr>
          <a:xfrm>
            <a:off x="3505200" y="1981200"/>
            <a:ext cx="3520440" cy="4525963"/>
          </a:xfrm>
        </p:spPr>
        <p:txBody>
          <a:bodyPr>
            <a:normAutofit/>
          </a:bodyPr>
          <a:lstStyle/>
          <a:p>
            <a:r>
              <a:rPr lang="en-US" sz="2400" dirty="0" smtClean="0"/>
              <a:t>Information in skits includes</a:t>
            </a:r>
          </a:p>
          <a:p>
            <a:endParaRPr lang="en-US" sz="2400" dirty="0" smtClean="0"/>
          </a:p>
          <a:p>
            <a:pPr lvl="1"/>
            <a:r>
              <a:rPr lang="en-US" sz="2100" dirty="0" smtClean="0"/>
              <a:t>The proper procedure for brushing and flossing </a:t>
            </a:r>
          </a:p>
          <a:p>
            <a:pPr lvl="1"/>
            <a:r>
              <a:rPr lang="en-US" sz="2100" dirty="0" smtClean="0"/>
              <a:t>Optimal time for brushing and flossing</a:t>
            </a:r>
          </a:p>
          <a:p>
            <a:pPr lvl="1"/>
            <a:r>
              <a:rPr lang="en-US" sz="2100" dirty="0" smtClean="0"/>
              <a:t>Importance of visiting a dentist on time</a:t>
            </a:r>
          </a:p>
          <a:p>
            <a:pPr lvl="1"/>
            <a:r>
              <a:rPr lang="en-US" sz="2100" dirty="0" smtClean="0"/>
              <a:t>Consequences of poor dental care</a:t>
            </a:r>
          </a:p>
          <a:p>
            <a:pPr lvl="1"/>
            <a:endParaRPr lang="en-US" sz="2100" dirty="0" smtClean="0"/>
          </a:p>
          <a:p>
            <a:pPr lvl="1"/>
            <a:endParaRPr lang="en-US" dirty="0" smtClean="0"/>
          </a:p>
          <a:p>
            <a:pPr lvl="1"/>
            <a:endParaRPr lang="en-US" dirty="0" smtClean="0"/>
          </a:p>
          <a:p>
            <a:endParaRPr lang="en-US" dirty="0"/>
          </a:p>
        </p:txBody>
      </p:sp>
      <p:pic>
        <p:nvPicPr>
          <p:cNvPr id="7170" name="Picture 2" descr="http://ec.l.thumbs.canstockphoto.com/canstock5152550.jpg"/>
          <p:cNvPicPr>
            <a:picLocks noChangeAspect="1" noChangeArrowheads="1"/>
          </p:cNvPicPr>
          <p:nvPr/>
        </p:nvPicPr>
        <p:blipFill>
          <a:blip r:embed="rId3" cstate="print"/>
          <a:srcRect/>
          <a:stretch>
            <a:fillRect/>
          </a:stretch>
        </p:blipFill>
        <p:spPr bwMode="auto">
          <a:xfrm>
            <a:off x="853831" y="5079492"/>
            <a:ext cx="1889369" cy="147370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7575</TotalTime>
  <Words>843</Words>
  <Application>Microsoft Office PowerPoint</Application>
  <PresentationFormat>On-screen Show (4:3)</PresentationFormat>
  <Paragraphs>159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Tooth Tales </vt:lpstr>
      <vt:lpstr>Purpose</vt:lpstr>
      <vt:lpstr>Evidence of problem</vt:lpstr>
      <vt:lpstr>the Need</vt:lpstr>
      <vt:lpstr>Proposed Solution</vt:lpstr>
      <vt:lpstr>Goal</vt:lpstr>
      <vt:lpstr>Project summary </vt:lpstr>
      <vt:lpstr>Slide 8</vt:lpstr>
      <vt:lpstr>Objective 1</vt:lpstr>
      <vt:lpstr>Objective 1 </vt:lpstr>
      <vt:lpstr>Objective 2 </vt:lpstr>
      <vt:lpstr>Objective 2</vt:lpstr>
      <vt:lpstr>Objective 3 </vt:lpstr>
      <vt:lpstr>Objective 3 </vt:lpstr>
      <vt:lpstr>Evaluation and outcomes</vt:lpstr>
      <vt:lpstr>Potential Funders</vt:lpstr>
      <vt:lpstr>Partners</vt:lpstr>
      <vt:lpstr>Budget</vt:lpstr>
      <vt:lpstr>Conclusion</vt:lpstr>
      <vt:lpstr>Any Questions? </vt:lpstr>
      <vt:lpstr>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Tooth Tales</dc:title>
  <dc:creator>User</dc:creator>
  <cp:lastModifiedBy>User</cp:lastModifiedBy>
  <cp:revision>60</cp:revision>
  <dcterms:created xsi:type="dcterms:W3CDTF">2013-12-30T01:26:19Z</dcterms:created>
  <dcterms:modified xsi:type="dcterms:W3CDTF">2014-03-07T19:59:18Z</dcterms:modified>
</cp:coreProperties>
</file>