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3" r:id="rId10"/>
    <p:sldId id="270" r:id="rId11"/>
    <p:sldId id="271" r:id="rId12"/>
    <p:sldId id="262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36636D-D922-432D-A958-524484B5923D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36636D-D922-432D-A958-524484B5923D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36636D-D922-432D-A958-524484B5923D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36636D-D922-432D-A958-524484B5923D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36636D-D922-432D-A958-524484B5923D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36636D-D922-432D-A958-524484B5923D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36636D-D922-432D-A958-524484B5923D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36636D-D922-432D-A958-524484B5923D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36636D-D922-432D-A958-524484B5923D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E36636D-D922-432D-A958-524484B5923D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36636D-D922-432D-A958-524484B5923D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E36636D-D922-432D-A958-524484B5923D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6" r:id="rId1"/>
    <p:sldLayoutId id="2147484587" r:id="rId2"/>
    <p:sldLayoutId id="2147484588" r:id="rId3"/>
    <p:sldLayoutId id="2147484589" r:id="rId4"/>
    <p:sldLayoutId id="2147484590" r:id="rId5"/>
    <p:sldLayoutId id="2147484591" r:id="rId6"/>
    <p:sldLayoutId id="2147484592" r:id="rId7"/>
    <p:sldLayoutId id="2147484593" r:id="rId8"/>
    <p:sldLayoutId id="2147484594" r:id="rId9"/>
    <p:sldLayoutId id="2147484595" r:id="rId10"/>
    <p:sldLayoutId id="214748459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5846" y="3366802"/>
            <a:ext cx="6688667" cy="983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Chalkduster"/>
                <a:cs typeface="Chalkduster"/>
              </a:rPr>
              <a:t>TRAIL</a:t>
            </a:r>
            <a:r>
              <a:rPr lang="en-US" sz="4000" dirty="0" smtClean="0">
                <a:solidFill>
                  <a:srgbClr val="A57617"/>
                </a:solidFill>
                <a:latin typeface="Chalkduster"/>
                <a:cs typeface="Chalkduster"/>
              </a:rPr>
              <a:t>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Chalkduster"/>
                <a:cs typeface="Chalkduster"/>
              </a:rPr>
              <a:t>OF HEARTS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80243"/>
            <a:ext cx="4252872" cy="85903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halkduster"/>
                <a:cs typeface="Chalkduster"/>
              </a:rPr>
              <a:t>IBRAHEEM MURTAZA, </a:t>
            </a:r>
            <a:r>
              <a:rPr lang="en-US" sz="2000" smtClean="0">
                <a:solidFill>
                  <a:schemeClr val="tx1"/>
                </a:solidFill>
                <a:latin typeface="Chalkduster"/>
                <a:cs typeface="Chalkduster"/>
              </a:rPr>
              <a:t>KRISTINA KALEB DECKER, </a:t>
            </a:r>
            <a:r>
              <a:rPr lang="en-US" sz="2000" dirty="0" smtClean="0">
                <a:solidFill>
                  <a:schemeClr val="tx1"/>
                </a:solidFill>
                <a:latin typeface="Chalkduster"/>
                <a:cs typeface="Chalkduster"/>
              </a:rPr>
              <a:t>MARISSA</a:t>
            </a:r>
            <a:endParaRPr lang="en-US" sz="2000" dirty="0">
              <a:solidFill>
                <a:schemeClr val="tx1"/>
              </a:solidFill>
              <a:latin typeface="Chalkduster"/>
              <a:cs typeface="Chalkduster"/>
            </a:endParaRPr>
          </a:p>
        </p:txBody>
      </p:sp>
      <p:pic>
        <p:nvPicPr>
          <p:cNvPr id="10" name="Picture 9" descr="images-2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795" y="46240"/>
            <a:ext cx="4168205" cy="3122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8513" y="4161693"/>
            <a:ext cx="2025487" cy="26963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240"/>
            <a:ext cx="3841406" cy="229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640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715987"/>
              </p:ext>
            </p:extLst>
          </p:nvPr>
        </p:nvGraphicFramePr>
        <p:xfrm>
          <a:off x="290946" y="1499467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Fruit Bowls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Supplies (posters,</a:t>
                      </a:r>
                      <a:r>
                        <a:rPr lang="en-US" baseline="0" dirty="0" smtClean="0"/>
                        <a:t> fliers, etc.)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$450.00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3" name="AutoShape 2" descr="data:image/jpeg;base64,/9j/4AAQSkZJRgABAQAAAQABAAD/2wCEAAkGBxQTEhUUExQVFhUWFxUXFxUXGRcYFhUdFRQXFxQYGBcYHCggHBwmHBUUITEiJSkrLi4uFx8zODMsNygtLisBCgoKDg0OGxAQGzAmICUtLCw0LDQsLCwsLC8sLCwsLC0tLCwsLCwsLCwsLC0sLCwsLCwsLCw0LCwsLCwsLCwsLP/AABEIAMIBAwMBIgACEQEDEQH/xAAcAAABBAMBAAAAAAAAAAAAAAAFAgMEBgABBwj/xAA+EAABAwIEAwYEBAQFBAMAAAABAAIRAyEEBRIxQVFhBhMicYGRMqGx8EJSwdEHFGLhFSNykvEzgqKyQ1PC/8QAGgEAAgMBAQAAAAAAAAAAAAAAAgMAAQQFBv/EADARAAICAQQABAQFBAMAAAAAAAABAgMRBBIhMQUTQVEycdHwFCJhgaEjQpGxM1Lh/9oADAMBAAIRAxEAPwDiiwhYtqyGgFkLYW1CGlkLaxUWaCyFtEMFktaq0uYzwjiSB1tKvBeAashOVqJaYcIKTChWDULFJy/BPrVGUqTdT3nS0WEnzOw3TeKw7qb3MeIc0wRY/MIcrOC8DKyE9/LuiY+/JNkIsEwIWLYF1Jo4Co/4WOPkCoURViLUez2Id/8AGR52Uyl2QrHctHzQSshHthKuT6RXFIw2BqVPgaTwnYe5VmwvY7xtDnzduoASQCd4Fz6K55pkraTGtaWgsaG/9NjZkOOq7jeIBJHIcEuV6xmPJ0tH4crGnc8J9e7+hzLGYF5MuYQbAgRuBB28kzUyt2g1GS5os7wkFtuPD2KtlekWxIIHAkETzhIwjR3gBMA7xNx1jhdZ1qZL0N+t8ErhW7K59LPP/n0KW3DuOzT7J5mW1T+ArpOIwbLaQB5cphFML2aY9ocH6geX7I4ap2fCjz8Y1tctnKWZLVPABPMyF3FwXWW9m6Q3BPmnm5NTGzAm5sfsF/TRyqhkUcSfRTKXZ8nZjiul/wAiBsAknDq9svVg7o+iOfs7NO/JHmplLs84cgrnpK0W8x7IlX+pXmP2KkMi5uWn5K3qVanUWlNvwiNRQO9lOdk7Z3K0rUcEFimxF72cgWLcLasoQEpahPU8O52zXH0KjIhpahE6OR13bMI81Podkqp+IgfNKldXHthquT9AfkGA76qG8Pv+66D2oxNKnTbTp7Bl42lAaOROw7XEO1ah4hxEXUevjAWxfaEcZqccxY+uGHhg5rA6QWyPp1Q1uX1CSGsceoFirFleEc4ENBLXOaCdIMETseEAmb36o/jcK7Choc58AbDSCPMEbIUp+gd6g2Dux2UCi2vWxDYf3ZbQB31n4nDkYsPMqRkfZ2gwmpiny8mRyE7W4lbrdqtIDXkPYNmQIM2Jc2ILhwM2hQs7rOojQ0tIIaQ6Llp4zylZq3ZC5uSznr5IDasJG87LHgtpgQHG/vHuFB7N4Jn83SbWY1zHu0GeGr4SOsx7oY7FmTp4lE+zePa3G4d1QOc1tQOLabdb3Ft2hrRvLoWyMnuTDmoqDOoYns1SZAp0WjyanKOSvAgMATFf+LdBzgHYWqxkwXS0ub/qZ+kq2tzCi6iK4qN7ot1B82j74KX4lLdkyQm0sYK63s847uQ/O8PSw7YkuqusymLkk7EjkpGN7fUQ2poY/wAIOlzoAcegBJ2uqDh8xL6rnGo7WZJfIIc3dwEb2m23BYZQr9Eb9FstmlZPC9vcseHDww6H1BU8TagDGNYwGID6jiBq2M8FOwWWUQ5zqtcmq14lj2EhxG4IuDIFjMWKF4/Mqr6YYWgAB1Vo7tzCfEQH2HBs3NgBZRBmFRlNsGHvLqx3DXNh7DqbOnnBgblWmkeidU3Hh4/x9OhPaVxa5tJxI3qOpuDf8o1DMSBwaBbhsq5VEg3j74H3U/E4svcXPc4uqESXjUdNvFqNyZEbbDdRq75mwJJHi6CQABte3Dkha5yO52bGOYXOKlMQWazG8wY4TYopkeaaydEscD4gTa/Lmg78PsBvpLri9pkeVinMvf3feOABIgxwNpSLIRayuzga7R11rfHjkudPOqrLEah1/dEcPntJ3xAtPuFUcpzRtazZa4fhN/YolpHFvqEKvsg8Mxquuayi3UnMf8LgVt2HVQZRvLXfoVOoZlWp7kkdbrRDWL+5Cpad+gdOHTbsOmMN2gafjYR1CKUMVSf8DmnobFaoXRl0xMq5LtAx+G6Jh+FKPPolR6mHTlIXgC927msRM4dYryTByWj2U/M/2CIUOzFIby7zKvGHyJvEkonh8ppj8M+axON0vXBp3Vr0KNhckpj4aY9pRfD5O78NP5QrnQwwHAR5KY3DoPwzfxSJ52OkVGj2fqHeAmsxyc6m0W1mU3uBcXPIENHBo4uJ28irw2iucfxNY+niKdRpsaYHKPE6fqmQ0tafRXmybwAu0GX0cMSW1jUMtB1TqOppJMbEAgjfiLKr4rEMdcCD0+7pWKrl06nEk+qfwXZ2rUE/tbzMran6BrC5yHuy+cNpNDPC4AuF9riQRfdS+1eZnEkGo7UWxpvtaPoBc8lUKv8AlOiRNh0MCxtx/ZadWd9lU3hA8ZyP12tcNuNklw1UxEFzQW2N4m0g7qHWf1hQu8O4JStrfTDlJC30XgwWlWnCY+hRNB+HpOFRtNoqOcSQ6pJl7Z9EBwmavJa2odbJFnAEiBFjuBCueYY/C1MPRZSoCnUZqL6kCXSTGxuIix2TYZS5FN5ZWcZiiXOL2xJnbml1Mzeyi3Dhzu7a4v08A537D5kolh8urYlwDWQwn4jtA38tuMSrDl2Q4ei7US177kOcR12bw877JFslnCFXT/tOfllQwdD4Npgx77Kx9lsI2mKtas8tLQW9zp8Tw6IcC4gG9+NhPEK4u0Ppmk90h86XAttpJJJk2+EXH5uqAZ7RYwkMh02NUklpIggGxAdwkECxSptpcI2+FQqlcvMePbgbqZi5zmB7neCn3JBjUKQkuuYEnaDzQynV1OAuWA3APiDJEidgpbw1wLaUimLuqOgOhwbZwB+GWyGiTfiVAe9sm8tFoGpusc7zBm8JG9nsFBLo3VDTUPdu8GpwZ3loaBIncSYiBxTFTHAy5zQS477R4SBAFgNj6BY5kiIHA2kuNo/SUgZYXXGoCJMxt0HqFeY/3CZucfhE0sQ58RMNkA8BJMifU2Uyk0DU4nw2B4k+Q90/g6LY0sa4O1N0Cx1Fwi8+sb7pypSa0ibaRDpaDDxMNhu8kAeL5qOMWuBa0vmR/qvn/OP2+v8AgRhTh2aS1lZrwNQe3SNuIE/VGqXaCm4HUwvdzY3QfUSQfSFXyw7EQSA4bGQW6m8YHDrf0W8I0mo2JbMmR/TuB8vdImuDHd4VRTBzUn7+n0L2zJzUYKlFwqNIBt8QngRwKhPpvYYII6FDO/dSc17HuYYkwYmRx5j91e+ymPOMoE16UOa4tJLYa+OLTx5Ia4Rt4XD/AIOCtRh8lWAadxHktHDcWn91ccV2Zpuuwlp5bhBcVkdVnCRzF0UqbIDo2xkQKePrU9nGORuFOo9oQf8AqM9W/soUuFikupNduI8lIXTj0yOuL7QZGZ0DfXHmCsQP+RH5gsT/AMVIX5EfcttKgiGDyttRsk+KfhOwEf8ACynTTja8eirXywkn08mPJEr0Gs+E6SPu4ScDmjZ0vhpNp4H9kRdgXVWl7tLQLdXXO8IZVptaCIHmuG9XbpJpr4X6e/0DSyFXOH4SCTtf6qFm+U06rQ2qG1RycBpB6BC61Q/8AKI7MnCziSOfJFqPFXcvyJr98f6Io47AWd9hcOSHUgabgZhp8Bjm07ekIBmWd1qINJ8A6YBAABA5AAfuur5Nlpr3O0SBzjioWb5Rhqo01KNJw4S0GDzB3BTdJr7qIKVzzF9e/wB/MLs4hhsG/Ev0U2lz3SQBaANyenXqrRg/4Y19GqpX02s1rS6PUkfRXPsxkmHwb3lrSNZbJJJIaPwNJuBN7o5meb6tuAgLRf4upRzU8ftyR5bwcSz3sXXoAu1Cq0bwCHDrp5eRVZcF3DH15HVce7SYYU8Q9rbNMOA5arke8rT4Zrp35hZ2RrAPYCTbddiyTsLSZQY6vL6jmtJElrWkj4RETykrlfZvR/NUu9MUw4OdxkN8URxmAI6rtrO1uGqCWVBbgfC4R0N1q1tso4jEXKT9CM7s1h+NLV/qqVD7AmyHYzsZReZpUg11iGlx0WiRJJMn0CVju21NhDWUzUJIAaNz5LeMznEaA4U20NRgana6scS1rRAPusS3vHLG6XerVsSb/UcOAwdLxFoZVa+7Gy0NcCzutLRF3eK/iA3IQHOMPqLiX2AcXO+Jxfq8LahbbVpO7ZHSZS8ThO6ZUc3vajSARWafC572/jJmRpc/rLoMFRaYqVap06Za/Ue7MNltmaHCTN/16p8pYXJ6+uHlx3buv4+n7/pkhtpGo6R3p1N1Tp1anN3kyPDM3KP5X2Xe5oNRwZcnuxcgFureYiLdZ6SrFkuTigxrrFzvFqI3NxPXeZ5hFsNWa0nVbU4NJ4NJBIJ2gSBH9lgs1Db2xOJq/FJTe2vhe4OwXZ2lTOwkB8HaHEAz5TI66dhKNUsBTAs0CIPs07+kmT+qjDEhr2OfwcG32Lu8DWm08C7b8sJffljWNebOfO13t0tc5sc4FTnOk8yqhXKXP398nJlZKTzJ5JVfL2aSAxpO1xygAR6oK7s3TcI0NaImYEAwfFH6GfncpgczbXY14cCHF8vEFrWw4bc/jPoEuhidnRBc97QwXcSIgxx3Pr5KOOHn0LjbOHwto5xnfZF9PxU5eLeEwD1vMclWKuIdRqSYltnM5TuNuEBdqqODmWABInfYEWk9P0VH7c9mZYXNkOaCbAS4QPDAjoePzTKtQt22fXv8zpU+ITnDybeU/UBUsa2qAdiOB8osun9gb4WJ2qPHlMH9Z9VwDA12gy8mAbRHzkrofYX+IFLDirQqA+NzqjH/AIGeBrdL+MeCZE7rdXR5dmfTk5Mk4vDOv6UktSMsrMfSa+nUbVa4T3jSCHTuZH04KRC1ooH4rL6b/iaPPYoJjOzXGm70P7q0lqbLUEqoy7QcbJR6ZRnZPWBjQViu2hYlfhYe438RL2EsYo+OpkQ4eR/REGU0qtoDXF8aQCXE2AA3JTr6VbBxZmARxpEibclGdWlV/C9rMNXqvZTcWkOIa18AvANi3n5bjkpxxELwt+nthPbZ2vvg0RwyXjKgkkCBwEzHqhOKqJWKxaD4rFgXJgBMppZcsF3wuPLWt0mIY0D/AGhRKtefqVX8ozEupAi4Pwn8w4EdFMGYQPFc8GWDd7lxj9/mtEdFbbJ7ukbdNop2Ld0iZXfqMMEneBf+59AsdgLCXtDj+EyT7iyB4vMqrjJLW/0sAaPluopxznGGzcgk3v6/ey2rQ11R55OpDw6GPt/f+A8cqcTEifKPLmq9j+wbcRWlzqgcQJILQAB5g9VbMrxMi+4srPlWGDqbid3O3gcEmN7rn/S4ZlthVX3FHHsZ/DWjTEmtVv8A0tvzvH6IYzsyymXFlXVIgNeA0zwh2x8jC7VnmSugRe3AxH3ZUDOsvLSfw+YN48lrWuub2TYVGm090eOyv4WhSoMNV1R7cQ0amANJbA3aQRpJ8+itmX12ClUrO/8AkaWMc/U9ks2DSA9oIaHk6TbXAtINXrNGnS/jwNxfrw3TD8S6mDTpvdTov/CJcPX+0LdVZlD6NHKpuDeU336/L5ffAazbMa9d4Y2tTdI/zGU3aaca5gEwSLyY69Aj+RZP3Ia9/ieSNRIcR4SReRceEcIhyq3ZfS6o6kJeHFpB8QkzBLgHQPCXc4XQMZh3AhpkENBJA+HwjgBfh78kjVWPGDL4rdsxTDhd/MYr1A4yDLTDP6mSQ1thwAj2UXFOIZVL3SAwy4X1hgLqTwBY3aWg/wBR4pvMqjyyWuawnS01Q5un47l1N5Ac0yW8fiNxCzJj/N0xpBa1odEmC3VIOkEatJJcIuLyNkGn0yxukcPsj4LEajSfcvpgh1ODdwa2o0Pn8wY0D/WeMhE3YF/e1DrLqdQs7um6/dCH6y4yTGzrRaoRHOxYDs+0Pe9zGh1TTLgLnROjUTvAcRJ5cd0Xq5e2NhPMcJ5LZvaWIILg5fRHcNZTa8y2j3TNUQbnu3ObIkgaJFj4HxPeIhRrl7nUvGHUxdxGlwaGTrdtBdqMz5ncBHc57POOqpRee9AOgmAGkwOAvxHkqPmjMSxzGPJA3rPYIc4tc53hdO25k8DxhU5KaxJYI1ktdBop+IXaCwF7iA51gCQ08IOqPKdwnsZS1sgnVbjeZm3tH9tlUW9oWVHUgX2Ly1mku7sXFnPiARN4mx3iysWCrDU6m2C2mZlojUBElp47n5eS519Ti8JcAco5l2p7IxUe5hAJNmEW2vcdeiqBpd0yqHCHmGgchIJPrZdf7bUtIDxG/Da5Fh0vuqXi8KyqJc0E9Vs02rmo4nyvoFNbufUD9ku0GIwT9VKoWh0EtN6bx/U39RBXdex/bGjjhptTrgS6kTuOLqZ/E35jiFwPH1mQ1pGjRI9D69PmmsDjSxzXMeQ5plr22c0jYgrrxamsiej1MYSHKodgO2YxrO7qw3EsEuAsKjdu8YPaRwJ5EK3EqsYDyNELa2VtQg61q5h/GPtMWAYSmYkB1UjrdjP/ANH/ALV1MWEnYXK8v9rcxNfEVKp3e9zvIE+EeggeiJgsCufdGsq7TYphDGu7ySAGuGonoDv7oAV1v+FPZAd2MTVbL6l6c/gYPxRzd9I5pOpVez86yWhQdVLRrAa6BIBkAxcLdHKBWg1BLRcNk+KOYG4VizfDNEngJnbhyTFF2qC0REN3MNgibAdfYLz1VcnPjj5HV0Gl8x75dL/ZJw+XSLC4sLAwDwg/QIdjsOASHAyIv6eavtDKA1viBcReRaCDuL3G48iqdnVI1KjgwExZdScY0Q5OpRqfMm0uiuYuuAPDuRx+vJKwNDSNUcPfy6otQ7MON3H0Fz7pvMaYoU39Lx5Bci7VRse2JrlqIY2xZJy0EOkmy6DkkdyDPM/NcXyrOa9ao1jGSeQBAA5lxsF0WjWqsotpz58NR6TwSZaacZZkjm3wdvQTzXNJMNuB6BVnNaxfuLcAn8S5zB4pv7fVQcUZ+/VC61Fj6aowxgq+Y4Z0kiT98+KHOw/hHA/JWTF0ZE7H5dEOqUrETP1Wuu5pYNrs4GuyLtGJbqEEtcJ9QR9Cr7nlfRDmvLGljbCTqI3kTtIFui5viZpltUfgIMDkN/kV0WhU7yi14E2MWDgRpkj0EnyCbc3OOV94PPeJp+YpfoAse59amHNLXU26W1GP7porOBBkl51C0gATccBJB/K8yoYRrNelneVXMaBJ1xLhA4Na0tgm51DzSKOBZWZFYB7Rqc4keBmnTA0jwxtHGQ6IBJUfC4IODTVdrMmq1zwDpDnAMnZomQSRFpC2VyjOtY7OcmvUvP8AjLYt15CIgGb2jj5LDmzecDnw5/QrneHfWdXptc0tY1jGVJcBD3ltWtDYmW02OBub1OqTm2YvAouaHOLqpY/SDHhLnFzSBuHQziJnnCdKueMpl8F7/wAepWE7iR6xH1+Sq/anNWvLdHxD8Q3tBG14kcFVxmTw3EVWFzhUDX0qbRYXYHNEWA0O9dU7pGY0SRTqa36Q0NqU7zqkRUb1jUeunTJsEt1Tkuy+Abiargar2h8Q3u9JDqTZOl3w3HAweu6uXZrDuNJxBDmOh2q2oX06TBJETMTOx4qBgcr7yuXMBY4DUCLteCQAST/qF+M7cVcGYZtKnpAAkukAw0z0EAEgM9ln1FkWvl6i28lY7Y/9F03EW5xaNx0HzXO2VywjVxsPWFde2mKDmuYCDAjz4e0Kq5fTFWk5g+IXBmYI67pel/425e47bwkCe0WFDmaxvv1VcwyPvxBDXMdMgxf75BA9MEjqu1pMxW1meQUyvMn0ajKtIxUpnU0/UHmCJBHIr0LkWcsxVCnXZs9sxxaRZzT1BBHovNDH3XUv4RZiQK9AmwLajf8Au8L/AKM9ytE1xkpHVdaxQhVWJQWAvmIPc1Y37upH+wwvLGbMh3v9V6y0SCDxt7rzL2ryw03vbxaXD1YY+Yg+qYwWCezWVfzOIbTNmfFUP9IIkDqbD1XpLC4htGkIAA06Y5CIAHovP/YWuG1KnMhntLp/RdHr5qXxewHuuZrL3GbXsEkPZhXcQ50gD/2J4eQ/VTezBvzk3kWHCTvI6IDWqagTJiRbcQALx6H2RfInBhknb0twubcfksGnmq1yeuhT5emUPU6VSaDTEGAWiOUQP7IZTwbROkarmdMfMoNRzov8NKJv4RcO/NxtYSfJGMPm2gEPDdtR0NhreAm2/U2WqyuOqa8zo4zpsqzj19AfmXfbNboHTc8ieXl1Qmp2ZqVB4yDzBkDrJ4+SstHOmESS1xmYIuB939eCEZr2ol7my3QAC03tBn1uBslfgqIvK69jTVK74YxBtHKmUPCA20QZgSbW2+Y5om7HtbAGkhojVeCRIsTv59FVa+a6nBsAEHY+c+XBM/zjidJ++gj7sqtxtwje6JSX5grm+O1vPEHYxEWCYBi0+v7qEKs26/pB6p57rRxXOt7CcdqUUIrb+0/X9VEdyU5uHJHGS4Brec8SZtvy4HkkYiiB+vQpWcA7l0C8XS1NIPEFPdh+0TWg0KhuCNNhsHA+3kCbbLdcEBc/zthbUJFiCV0tEt+YmHXQUoHdaWl4cwGACCW7a9IEj1JfxKep0qbhpLQJfqeBAaBTDixg/p3sOZXIuzfb5zBprOvEaomQBFzwm4+7XvBdp6TmNc10GTDeAB8Xmb2m9vnVlNlEuvp+38nE2t9BqvTgarAubUIMbOqVAHk8LsbHkIUTNMA0sqNEiA+oHCxudEGLi2kwOpUqjXY9ktMwbgcBA4esDgnKb2k2II0gFu8i7jNuY/5VR1NiBA+ByAd1RkRTDL6RctqNc4yeOlzwPK3BFzlLAXF7WmWMY4QL6dItyIH0KkvxIa03sDpBsTDNImyH5lnlNttQO5IBnYkcBy280Vl8nkiWQjhaLKYDbENGls7kG0Cdh+yC57nDWCxl2kQOUz+49QgGcdrxfu5Ex6W58P7Kj5tnpeSGukncjYeSCGnna8eg2MFHmYVqYzvi+8xHHiZ4+iG4DEijVMwCd/Kd0Pyl5FQX3kH784Ws8sZ57roQpUZeX6NFTlzuM7VQKupttQuhjiNDiQJtHMXOyzMMRra08lHJ8K6FcHGKXsIm+RNNyvX8LasYt54dy4H/AH0/7qhU10H+HdAsFSqfxQ0elz9R7J1jxEFLk6oK4W0Fbi7LaRkbg6Y0Lj/8TMpAxL3bNfBngHRIPlcg/wBl2JqqH8RMvD2NdFoLT9R9SnMA89VmvwtbVpgSQW/UfqFZ8vzZtSIO5FuK1j8C1x7upbgx52jg1/Tk7gqzUwD8NXaXtMNcPMTYE8CL7ixWXUaeNqy+xlXxpPrJf9XwtI5k357X9NlLOYyCBtJFuo4oH/MjTqETI4j3+iQ3FAkcgZ89yT1XKjXns93tTRYstzV9Mwx5Y0mTc2sfE3kpFbtbi3NINZxb6SOUndVeniS4325AxEJbKog/vyWvY8cMRKqtyzKKf7IMVM1eQGggl95Ia5w9SJG20pjvCbuv1BiNuHqoNAFz7TIG/ETZSJaAb3E/MX++iz2Jp4DSiukT6dmh1tWxHPj9IUbGFxJPECTPVMMrEMmbSbXvt6cCt1HQSJBHPYER9ykyK6eR+i63WAehG/yUxlXYz+4P7dUNpw0kjgbHoRx6cE42sZER5FZbI56EzkmWPKn+MTEEaeMi8kdJiP7SlZoWyYI9BA2PAW5D26ob/NNp6Sx0mBII2M38xx+4TdfEl7iSQZMk2E/2tss7izG45lkTXIPzVP7QYQySrg8yOm6EZyAGFatLNwmsCruY4OaP3KlYfFOaIaSPvkmHiXE9T9VNoYay9PJrHJwMtN4JlLtFVbEkkDkSD8kTodtHN2L/AK/qhGW5M7EP0tO/DiFc8H/D3SJdc9VivWmjxJchqU2AcT2pqP4u49NzJ/TZCMVm1U3n3VhzXLW0rR0Bi3uEKGSVXvDdMTB3F55Tv6FVT5PajhFyk0uwE/EPefE4n6eymYXDOOwV7yrsXF3x5EOBRepltKiJPoJmfKUu7xCtflihKTkyi4bAFviNoQrNqskg8CVccyrT+m2x2+vyVEzGpNR3mmaWTseWPuhsgiESlA2SXKZhMGSRa/0XTMhmX4Rz3BoFyukYSkKTGMbs0e54oLk2CFISfi+iNjZZrp5WBkETW4wwsUGViRuYzB3hqi53g+9ovZxiR5j7j1UpqcaVvYk4ZnOBBkFATW0ju67e8pjY/jZ/oceH9Jsun9uMn0PLgPC+SOh4j75rnuOoc0JaZAqZa7SX0T3tMXJaPGz/AFs3HmJHVRmEOm+wB84EkJTmPpOD6bnNcLgtJBHspQzalUtiqRDv/uow13m+n8LvkeqTPTxlzHhnV03illa2z5X8kR1SI5G338k/WxER6fJLfkneeLDVGVv6QdNQedN1/bUoVWmQ6HgtIJkEEEW5HZZp0yj2dWvX1W9MLZLj205JvNk2KwPIT77kQhdN/tKU2vFrc54pEo8s1qa7DdKoC1w6ahH31j2TIrjTBF7ff0UelU0vBMefO6bxb2h1jY+4lZ9nIErOSXSqXuZ68vVOkzIO8oVTrXJmVLY8AgqpwwIlYT8PUIvbhxuR9hTMNWBiBufpvuhTWggkE8d9t9lJp1dIG32FnnBMVKaJ7qsqrdq8x8OkG5spuaZs1jSfkqnTDqztR4/LotWj02Hvl0jnaq/C2oj0KKOZXhdbo1hosPe28qZg8i1AahPG/D9AidHIHNIg+LcSJAjieX1K2T1UOeeTmouvZzA4XCUvDd25PMlQs17UGq0spg+NkiAQTwcAeDt48kPwOTvJaSXGXDcnZvEiYkyfYI5l+TNptE/hdIO5+7LkysjFtzluYzf7FbyzAPqhrnOfp5kX8qo2NourfhcuY1sOa0fMHqJ2TdbHUKMjU0T+Ee5sqxmvaoOkNPhHytNyOF+CCVtt7/IuCo1ykF81zhtPwsjgJ4Dy58VV80zQ/iuZNzfa9uEc0DzDOBEASTcdN9vVCO/eSDxvvxkQZC36fQerH7oVrgk5nmvBp+fyQHuy4/qitDLJ+Ix57/7f3ROjhmN2F/zHf0GwXWrjGtYRlsm59grBZWdz89/QI5haAbwWArRqI22+xZPw3icB6lEyomWUYbJ3d9OCllZJyyxsUJWLUrEOCzvLQnmphhTzV0RJHzTANr0yx3HY8jwK5Dn2Vupvc1wggrtIQftJkYxDJFqg2P5uhVMo4ZiKNkLrUQrlm2VFjiCCCDcHgq/icKqLyAH0CDIPsprO0FcANeRWaPw1QHx5OPiHoUqpSUaoxEmWSv8AE8M74qb6R5sOtnKdL7/+SRUw7HD/AC6zHRwd4Hf+VvmoL6AKZfQQOuEu0PhqbYfDJk6rgawHwkjgRf8A9ZCjue6fFIiyZaXDYkeRKe/nqvF5Pnf6oHp4Mctfb6jjaikuxMgCNkPOLcd2tPoB9Fr+YH5B6E/uky0ifqH+Pfqgi3Exf5eZTONzQNBvfkoRrDkfdNPaw7tlUtGs5YM9blcIG43Fl5uiPZ2uNQBIFxvskdwz8iVTptaZDY8lplWnDaZN/wCbLL/luZAR4SRA3HQT6SbIv/jFKNpnh+pPKxXLxiXcC7luVp1Vx3JPmSuZPwqMnlsN2V/9TplftUxpiw4b3EcCI8vdAsy7XvdYOt0i9toVOv0W9J5plfhdMP1K85LpBernBPM8eXvv0+aF1apdbhykrQppbWLZCiEOkDK2T9RtlMfdlJptjp5futAJYTMCxxoSpTepJc9VgscdUUrLMNrdJ+Eb9eii4PCmo6BtxPJWWhSDWho2CTbPHCCihxJK2UglZ0GaK0tStoizvDCnmlRWFPtK6IgfBSwmmlLBVEBee5EzENmzXjZ3Po791zHO8kfTcQ9sH69RzXZAo+PwLKrdL2yOB4jyKrBRwDFYKOCG18OurZ52ULJLPE35jzCpuNyzdQsqL6SjPaj2IwZHBD62HVkBxCSQpRpJtzFCEctWtKeLEktUINaFrQndK1ChQ3oWaU5pWtKhBIat6UoNW9KhBMLYCVpW4UIJhKAW4WKiGBYSkucksBcYAJKpss256lYDAOqGdm8T+yl4HJ+NT/b+5RlgiwsFmsu9IhqHuaw9EMbDRA+7pxaWSs4w0SkErZKQ4okUalYkFy0iwQ7uxyfY5Q6bk+xy3iSW0pwFR2uTrSoQeBW0gFKChRHrtVfzXK2PkkQeY3VmeFBxFNUyznWY5LG0H5KtY7KiDsun5hhJVaxuGI2Q5Ic/r4EqFUw55K54lsbtB+SG1m0zuCPMfspuJgq7qKQaSsLsM3g4Jipggr3EwBDTSdCKvwiadh1eSA7Qt6FMNJIc0KZIRtCzQniQkap2CrJMCNK0U+MJUOzD62+qdpZYTu4DyugdkV6l7WQHOWU6bnGGglHKOV0xvLvP9lMY0CwEDolS1HsEoAfDZMTd5joN/dFaGHawQ0AfU+qdWSs8pyl2MSSNra0slCQVKSStSkkosEMcUgpbWStVKoaP1/ZEUYKBWKC7GX29yf0W0zbIh3ampLFixbBI81PNWLFCxxqWFixQo25Rq6xYoRA7EoBmIWLEDLK/jQgmLCxYlyCBrwmisWJLCEOTFRbWK4sjGSEumwcgsWK5dFEynRb+UewTgCxYkBofYfCorviPmtLFUe2Wx5YsWKiGLYWLFaIaWltYoQSVsLFiIEcr7eyE4s+P0CxYjrIzYWLFiaC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xQVFhUWFxUXFxUXGRcYFhUdFRQXFxQYGBcYHCggHBwmHBUUITEiJSkrLi4uFx8zODMsNygtLisBCgoKDg0OGxAQGzAmICUtLCw0LDQsLCwsLC8sLCwsLC0tLCwsLCwsLCwsLC0sLCwsLCwsLCw0LCwsLCwsLCwsLP/AABEIAMIBAwMBIgACEQEDEQH/xAAcAAABBAMBAAAAAAAAAAAAAAAFAgMEBgABBwj/xAA+EAABAwIEAwYEBAQFBAMAAAABAAIRAyEEBRIxQVFhBhMicYGRMqGx8EJSwdEHFGLhFSNykvEzgqKyQ1PC/8QAGgEAAgMBAQAAAAAAAAAAAAAAAgMAAQQFBv/EADARAAICAQQABAQFBAMAAAAAAAABAgMRBBIhMQUTQVEycdHwFCJhgaEjQpGxM1Lh/9oADAMBAAIRAxEAPwDiiwhYtqyGgFkLYW1CGlkLaxUWaCyFtEMFktaq0uYzwjiSB1tKvBeAashOVqJaYcIKTChWDULFJy/BPrVGUqTdT3nS0WEnzOw3TeKw7qb3MeIc0wRY/MIcrOC8DKyE9/LuiY+/JNkIsEwIWLYF1Jo4Co/4WOPkCoURViLUez2Id/8AGR52Uyl2QrHctHzQSshHthKuT6RXFIw2BqVPgaTwnYe5VmwvY7xtDnzduoASQCd4Fz6K55pkraTGtaWgsaG/9NjZkOOq7jeIBJHIcEuV6xmPJ0tH4crGnc8J9e7+hzLGYF5MuYQbAgRuBB28kzUyt2g1GS5os7wkFtuPD2KtlekWxIIHAkETzhIwjR3gBMA7xNx1jhdZ1qZL0N+t8ErhW7K59LPP/n0KW3DuOzT7J5mW1T+ArpOIwbLaQB5cphFML2aY9ocH6geX7I4ap2fCjz8Y1tctnKWZLVPABPMyF3FwXWW9m6Q3BPmnm5NTGzAm5sfsF/TRyqhkUcSfRTKXZ8nZjiul/wAiBsAknDq9svVg7o+iOfs7NO/JHmplLs84cgrnpK0W8x7IlX+pXmP2KkMi5uWn5K3qVanUWlNvwiNRQO9lOdk7Z3K0rUcEFimxF72cgWLcLasoQEpahPU8O52zXH0KjIhpahE6OR13bMI81Podkqp+IgfNKldXHthquT9AfkGA76qG8Pv+66D2oxNKnTbTp7Bl42lAaOROw7XEO1ah4hxEXUevjAWxfaEcZqccxY+uGHhg5rA6QWyPp1Q1uX1CSGsceoFirFleEc4ENBLXOaCdIMETseEAmb36o/jcK7Choc58AbDSCPMEbIUp+gd6g2Dux2UCi2vWxDYf3ZbQB31n4nDkYsPMqRkfZ2gwmpiny8mRyE7W4lbrdqtIDXkPYNmQIM2Jc2ILhwM2hQs7rOojQ0tIIaQ6Llp4zylZq3ZC5uSznr5IDasJG87LHgtpgQHG/vHuFB7N4Jn83SbWY1zHu0GeGr4SOsx7oY7FmTp4lE+zePa3G4d1QOc1tQOLabdb3Ft2hrRvLoWyMnuTDmoqDOoYns1SZAp0WjyanKOSvAgMATFf+LdBzgHYWqxkwXS0ub/qZ+kq2tzCi6iK4qN7ot1B82j74KX4lLdkyQm0sYK63s847uQ/O8PSw7YkuqusymLkk7EjkpGN7fUQ2poY/wAIOlzoAcegBJ2uqDh8xL6rnGo7WZJfIIc3dwEb2m23BYZQr9Eb9FstmlZPC9vcseHDww6H1BU8TagDGNYwGID6jiBq2M8FOwWWUQ5zqtcmq14lj2EhxG4IuDIFjMWKF4/Mqr6YYWgAB1Vo7tzCfEQH2HBs3NgBZRBmFRlNsGHvLqx3DXNh7DqbOnnBgblWmkeidU3Hh4/x9OhPaVxa5tJxI3qOpuDf8o1DMSBwaBbhsq5VEg3j74H3U/E4svcXPc4uqESXjUdNvFqNyZEbbDdRq75mwJJHi6CQABte3Dkha5yO52bGOYXOKlMQWazG8wY4TYopkeaaydEscD4gTa/Lmg78PsBvpLri9pkeVinMvf3feOABIgxwNpSLIRayuzga7R11rfHjkudPOqrLEah1/dEcPntJ3xAtPuFUcpzRtazZa4fhN/YolpHFvqEKvsg8Mxquuayi3UnMf8LgVt2HVQZRvLXfoVOoZlWp7kkdbrRDWL+5Cpad+gdOHTbsOmMN2gafjYR1CKUMVSf8DmnobFaoXRl0xMq5LtAx+G6Jh+FKPPolR6mHTlIXgC927msRM4dYryTByWj2U/M/2CIUOzFIby7zKvGHyJvEkonh8ppj8M+axON0vXBp3Vr0KNhckpj4aY9pRfD5O78NP5QrnQwwHAR5KY3DoPwzfxSJ52OkVGj2fqHeAmsxyc6m0W1mU3uBcXPIENHBo4uJ28irw2iucfxNY+niKdRpsaYHKPE6fqmQ0tafRXmybwAu0GX0cMSW1jUMtB1TqOppJMbEAgjfiLKr4rEMdcCD0+7pWKrl06nEk+qfwXZ2rUE/tbzMran6BrC5yHuy+cNpNDPC4AuF9riQRfdS+1eZnEkGo7UWxpvtaPoBc8lUKv8AlOiRNh0MCxtx/ZadWd9lU3hA8ZyP12tcNuNklw1UxEFzQW2N4m0g7qHWf1hQu8O4JStrfTDlJC30XgwWlWnCY+hRNB+HpOFRtNoqOcSQ6pJl7Z9EBwmavJa2odbJFnAEiBFjuBCueYY/C1MPRZSoCnUZqL6kCXSTGxuIix2TYZS5FN5ZWcZiiXOL2xJnbml1Mzeyi3Dhzu7a4v08A537D5kolh8urYlwDWQwn4jtA38tuMSrDl2Q4ei7US177kOcR12bw877JFslnCFXT/tOfllQwdD4Npgx77Kx9lsI2mKtas8tLQW9zp8Tw6IcC4gG9+NhPEK4u0Ppmk90h86XAttpJJJk2+EXH5uqAZ7RYwkMh02NUklpIggGxAdwkECxSptpcI2+FQqlcvMePbgbqZi5zmB7neCn3JBjUKQkuuYEnaDzQynV1OAuWA3APiDJEidgpbw1wLaUimLuqOgOhwbZwB+GWyGiTfiVAe9sm8tFoGpusc7zBm8JG9nsFBLo3VDTUPdu8GpwZ3loaBIncSYiBxTFTHAy5zQS477R4SBAFgNj6BY5kiIHA2kuNo/SUgZYXXGoCJMxt0HqFeY/3CZucfhE0sQ58RMNkA8BJMifU2Uyk0DU4nw2B4k+Q90/g6LY0sa4O1N0Cx1Fwi8+sb7pypSa0ibaRDpaDDxMNhu8kAeL5qOMWuBa0vmR/qvn/OP2+v8AgRhTh2aS1lZrwNQe3SNuIE/VGqXaCm4HUwvdzY3QfUSQfSFXyw7EQSA4bGQW6m8YHDrf0W8I0mo2JbMmR/TuB8vdImuDHd4VRTBzUn7+n0L2zJzUYKlFwqNIBt8QngRwKhPpvYYII6FDO/dSc17HuYYkwYmRx5j91e+ymPOMoE16UOa4tJLYa+OLTx5Ia4Rt4XD/AIOCtRh8lWAadxHktHDcWn91ccV2Zpuuwlp5bhBcVkdVnCRzF0UqbIDo2xkQKePrU9nGORuFOo9oQf8AqM9W/soUuFikupNduI8lIXTj0yOuL7QZGZ0DfXHmCsQP+RH5gsT/AMVIX5EfcttKgiGDyttRsk+KfhOwEf8ACynTTja8eirXywkn08mPJEr0Gs+E6SPu4ScDmjZ0vhpNp4H9kRdgXVWl7tLQLdXXO8IZVptaCIHmuG9XbpJpr4X6e/0DSyFXOH4SCTtf6qFm+U06rQ2qG1RycBpB6BC61Q/8AKI7MnCziSOfJFqPFXcvyJr98f6Io47AWd9hcOSHUgabgZhp8Bjm07ekIBmWd1qINJ8A6YBAABA5AAfuur5Nlpr3O0SBzjioWb5Rhqo01KNJw4S0GDzB3BTdJr7qIKVzzF9e/wB/MLs4hhsG/Ev0U2lz3SQBaANyenXqrRg/4Y19GqpX02s1rS6PUkfRXPsxkmHwb3lrSNZbJJJIaPwNJuBN7o5meb6tuAgLRf4upRzU8ftyR5bwcSz3sXXoAu1Cq0bwCHDrp5eRVZcF3DH15HVce7SYYU8Q9rbNMOA5arke8rT4Zrp35hZ2RrAPYCTbddiyTsLSZQY6vL6jmtJElrWkj4RETykrlfZvR/NUu9MUw4OdxkN8URxmAI6rtrO1uGqCWVBbgfC4R0N1q1tso4jEXKT9CM7s1h+NLV/qqVD7AmyHYzsZReZpUg11iGlx0WiRJJMn0CVju21NhDWUzUJIAaNz5LeMznEaA4U20NRgana6scS1rRAPusS3vHLG6XerVsSb/UcOAwdLxFoZVa+7Gy0NcCzutLRF3eK/iA3IQHOMPqLiX2AcXO+Jxfq8LahbbVpO7ZHSZS8ThO6ZUc3vajSARWafC572/jJmRpc/rLoMFRaYqVap06Za/Ue7MNltmaHCTN/16p8pYXJ6+uHlx3buv4+n7/pkhtpGo6R3p1N1Tp1anN3kyPDM3KP5X2Xe5oNRwZcnuxcgFureYiLdZ6SrFkuTigxrrFzvFqI3NxPXeZ5hFsNWa0nVbU4NJ4NJBIJ2gSBH9lgs1Db2xOJq/FJTe2vhe4OwXZ2lTOwkB8HaHEAz5TI66dhKNUsBTAs0CIPs07+kmT+qjDEhr2OfwcG32Lu8DWm08C7b8sJffljWNebOfO13t0tc5sc4FTnOk8yqhXKXP398nJlZKTzJ5JVfL2aSAxpO1xygAR6oK7s3TcI0NaImYEAwfFH6GfncpgczbXY14cCHF8vEFrWw4bc/jPoEuhidnRBc97QwXcSIgxx3Pr5KOOHn0LjbOHwto5xnfZF9PxU5eLeEwD1vMclWKuIdRqSYltnM5TuNuEBdqqODmWABInfYEWk9P0VH7c9mZYXNkOaCbAS4QPDAjoePzTKtQt22fXv8zpU+ITnDybeU/UBUsa2qAdiOB8osun9gb4WJ2qPHlMH9Z9VwDA12gy8mAbRHzkrofYX+IFLDirQqA+NzqjH/AIGeBrdL+MeCZE7rdXR5dmfTk5Mk4vDOv6UktSMsrMfSa+nUbVa4T3jSCHTuZH04KRC1ooH4rL6b/iaPPYoJjOzXGm70P7q0lqbLUEqoy7QcbJR6ZRnZPWBjQViu2hYlfhYe438RL2EsYo+OpkQ4eR/REGU0qtoDXF8aQCXE2AA3JTr6VbBxZmARxpEibclGdWlV/C9rMNXqvZTcWkOIa18AvANi3n5bjkpxxELwt+nthPbZ2vvg0RwyXjKgkkCBwEzHqhOKqJWKxaD4rFgXJgBMppZcsF3wuPLWt0mIY0D/AGhRKtefqVX8ozEupAi4Pwn8w4EdFMGYQPFc8GWDd7lxj9/mtEdFbbJ7ukbdNop2Ld0iZXfqMMEneBf+59AsdgLCXtDj+EyT7iyB4vMqrjJLW/0sAaPluopxznGGzcgk3v6/ey2rQ11R55OpDw6GPt/f+A8cqcTEifKPLmq9j+wbcRWlzqgcQJILQAB5g9VbMrxMi+4srPlWGDqbid3O3gcEmN7rn/S4ZlthVX3FHHsZ/DWjTEmtVv8A0tvzvH6IYzsyymXFlXVIgNeA0zwh2x8jC7VnmSugRe3AxH3ZUDOsvLSfw+YN48lrWuub2TYVGm090eOyv4WhSoMNV1R7cQ0amANJbA3aQRpJ8+itmX12ClUrO/8AkaWMc/U9ks2DSA9oIaHk6TbXAtINXrNGnS/jwNxfrw3TD8S6mDTpvdTov/CJcPX+0LdVZlD6NHKpuDeU336/L5ffAazbMa9d4Y2tTdI/zGU3aaca5gEwSLyY69Aj+RZP3Ia9/ieSNRIcR4SReRceEcIhyq3ZfS6o6kJeHFpB8QkzBLgHQPCXc4XQMZh3AhpkENBJA+HwjgBfh78kjVWPGDL4rdsxTDhd/MYr1A4yDLTDP6mSQ1thwAj2UXFOIZVL3SAwy4X1hgLqTwBY3aWg/wBR4pvMqjyyWuawnS01Q5un47l1N5Ac0yW8fiNxCzJj/N0xpBa1odEmC3VIOkEatJJcIuLyNkGn0yxukcPsj4LEajSfcvpgh1ODdwa2o0Pn8wY0D/WeMhE3YF/e1DrLqdQs7um6/dCH6y4yTGzrRaoRHOxYDs+0Pe9zGh1TTLgLnROjUTvAcRJ5cd0Xq5e2NhPMcJ5LZvaWIILg5fRHcNZTa8y2j3TNUQbnu3ObIkgaJFj4HxPeIhRrl7nUvGHUxdxGlwaGTrdtBdqMz5ncBHc57POOqpRee9AOgmAGkwOAvxHkqPmjMSxzGPJA3rPYIc4tc53hdO25k8DxhU5KaxJYI1ktdBop+IXaCwF7iA51gCQ08IOqPKdwnsZS1sgnVbjeZm3tH9tlUW9oWVHUgX2Ly1mku7sXFnPiARN4mx3iysWCrDU6m2C2mZlojUBElp47n5eS519Ti8JcAco5l2p7IxUe5hAJNmEW2vcdeiqBpd0yqHCHmGgchIJPrZdf7bUtIDxG/Da5Fh0vuqXi8KyqJc0E9Vs02rmo4nyvoFNbufUD9ku0GIwT9VKoWh0EtN6bx/U39RBXdex/bGjjhptTrgS6kTuOLqZ/E35jiFwPH1mQ1pGjRI9D69PmmsDjSxzXMeQ5plr22c0jYgrrxamsiej1MYSHKodgO2YxrO7qw3EsEuAsKjdu8YPaRwJ5EK3EqsYDyNELa2VtQg61q5h/GPtMWAYSmYkB1UjrdjP/ANH/ALV1MWEnYXK8v9rcxNfEVKp3e9zvIE+EeggeiJgsCufdGsq7TYphDGu7ySAGuGonoDv7oAV1v+FPZAd2MTVbL6l6c/gYPxRzd9I5pOpVez86yWhQdVLRrAa6BIBkAxcLdHKBWg1BLRcNk+KOYG4VizfDNEngJnbhyTFF2qC0REN3MNgibAdfYLz1VcnPjj5HV0Gl8x75dL/ZJw+XSLC4sLAwDwg/QIdjsOASHAyIv6eavtDKA1viBcReRaCDuL3G48iqdnVI1KjgwExZdScY0Q5OpRqfMm0uiuYuuAPDuRx+vJKwNDSNUcPfy6otQ7MON3H0Fz7pvMaYoU39Lx5Bci7VRse2JrlqIY2xZJy0EOkmy6DkkdyDPM/NcXyrOa9ao1jGSeQBAA5lxsF0WjWqsotpz58NR6TwSZaacZZkjm3wdvQTzXNJMNuB6BVnNaxfuLcAn8S5zB4pv7fVQcUZ+/VC61Fj6aowxgq+Y4Z0kiT98+KHOw/hHA/JWTF0ZE7H5dEOqUrETP1Wuu5pYNrs4GuyLtGJbqEEtcJ9QR9Cr7nlfRDmvLGljbCTqI3kTtIFui5viZpltUfgIMDkN/kV0WhU7yi14E2MWDgRpkj0EnyCbc3OOV94PPeJp+YpfoAse59amHNLXU26W1GP7porOBBkl51C0gATccBJB/K8yoYRrNelneVXMaBJ1xLhA4Na0tgm51DzSKOBZWZFYB7Rqc4keBmnTA0jwxtHGQ6IBJUfC4IODTVdrMmq1zwDpDnAMnZomQSRFpC2VyjOtY7OcmvUvP8AjLYt15CIgGb2jj5LDmzecDnw5/QrneHfWdXptc0tY1jGVJcBD3ltWtDYmW02OBub1OqTm2YvAouaHOLqpY/SDHhLnFzSBuHQziJnnCdKueMpl8F7/wAepWE7iR6xH1+Sq/anNWvLdHxD8Q3tBG14kcFVxmTw3EVWFzhUDX0qbRYXYHNEWA0O9dU7pGY0SRTqa36Q0NqU7zqkRUb1jUeunTJsEt1Tkuy+Abiargar2h8Q3u9JDqTZOl3w3HAweu6uXZrDuNJxBDmOh2q2oX06TBJETMTOx4qBgcr7yuXMBY4DUCLteCQAST/qF+M7cVcGYZtKnpAAkukAw0z0EAEgM9ln1FkWvl6i28lY7Y/9F03EW5xaNx0HzXO2VywjVxsPWFde2mKDmuYCDAjz4e0Kq5fTFWk5g+IXBmYI67pel/425e47bwkCe0WFDmaxvv1VcwyPvxBDXMdMgxf75BA9MEjqu1pMxW1meQUyvMn0ajKtIxUpnU0/UHmCJBHIr0LkWcsxVCnXZs9sxxaRZzT1BBHovNDH3XUv4RZiQK9AmwLajf8Au8L/AKM9ytE1xkpHVdaxQhVWJQWAvmIPc1Y37upH+wwvLGbMh3v9V6y0SCDxt7rzL2ryw03vbxaXD1YY+Yg+qYwWCezWVfzOIbTNmfFUP9IIkDqbD1XpLC4htGkIAA06Y5CIAHovP/YWuG1KnMhntLp/RdHr5qXxewHuuZrL3GbXsEkPZhXcQ50gD/2J4eQ/VTezBvzk3kWHCTvI6IDWqagTJiRbcQALx6H2RfInBhknb0twubcfksGnmq1yeuhT5emUPU6VSaDTEGAWiOUQP7IZTwbROkarmdMfMoNRzov8NKJv4RcO/NxtYSfJGMPm2gEPDdtR0NhreAm2/U2WqyuOqa8zo4zpsqzj19AfmXfbNboHTc8ieXl1Qmp2ZqVB4yDzBkDrJ4+SstHOmESS1xmYIuB939eCEZr2ol7my3QAC03tBn1uBslfgqIvK69jTVK74YxBtHKmUPCA20QZgSbW2+Y5om7HtbAGkhojVeCRIsTv59FVa+a6nBsAEHY+c+XBM/zjidJ++gj7sqtxtwje6JSX5grm+O1vPEHYxEWCYBi0+v7qEKs26/pB6p57rRxXOt7CcdqUUIrb+0/X9VEdyU5uHJHGS4Brec8SZtvy4HkkYiiB+vQpWcA7l0C8XS1NIPEFPdh+0TWg0KhuCNNhsHA+3kCbbLdcEBc/zthbUJFiCV0tEt+YmHXQUoHdaWl4cwGACCW7a9IEj1JfxKep0qbhpLQJfqeBAaBTDixg/p3sOZXIuzfb5zBprOvEaomQBFzwm4+7XvBdp6TmNc10GTDeAB8Xmb2m9vnVlNlEuvp+38nE2t9BqvTgarAubUIMbOqVAHk8LsbHkIUTNMA0sqNEiA+oHCxudEGLi2kwOpUqjXY9ktMwbgcBA4esDgnKb2k2II0gFu8i7jNuY/5VR1NiBA+ByAd1RkRTDL6RctqNc4yeOlzwPK3BFzlLAXF7WmWMY4QL6dItyIH0KkvxIa03sDpBsTDNImyH5lnlNttQO5IBnYkcBy280Vl8nkiWQjhaLKYDbENGls7kG0Cdh+yC57nDWCxl2kQOUz+49QgGcdrxfu5Ex6W58P7Kj5tnpeSGukncjYeSCGnna8eg2MFHmYVqYzvi+8xHHiZ4+iG4DEijVMwCd/Kd0Pyl5FQX3kH784Ws8sZ57roQpUZeX6NFTlzuM7VQKupttQuhjiNDiQJtHMXOyzMMRra08lHJ8K6FcHGKXsIm+RNNyvX8LasYt54dy4H/AH0/7qhU10H+HdAsFSqfxQ0elz9R7J1jxEFLk6oK4W0Fbi7LaRkbg6Y0Lj/8TMpAxL3bNfBngHRIPlcg/wBl2JqqH8RMvD2NdFoLT9R9SnMA89VmvwtbVpgSQW/UfqFZ8vzZtSIO5FuK1j8C1x7upbgx52jg1/Tk7gqzUwD8NXaXtMNcPMTYE8CL7ixWXUaeNqy+xlXxpPrJf9XwtI5k357X9NlLOYyCBtJFuo4oH/MjTqETI4j3+iQ3FAkcgZ89yT1XKjXns93tTRYstzV9Mwx5Y0mTc2sfE3kpFbtbi3NINZxb6SOUndVeniS4325AxEJbKog/vyWvY8cMRKqtyzKKf7IMVM1eQGggl95Ia5w9SJG20pjvCbuv1BiNuHqoNAFz7TIG/ETZSJaAb3E/MX++iz2Jp4DSiukT6dmh1tWxHPj9IUbGFxJPECTPVMMrEMmbSbXvt6cCt1HQSJBHPYER9ykyK6eR+i63WAehG/yUxlXYz+4P7dUNpw0kjgbHoRx6cE42sZER5FZbI56EzkmWPKn+MTEEaeMi8kdJiP7SlZoWyYI9BA2PAW5D26ob/NNp6Sx0mBII2M38xx+4TdfEl7iSQZMk2E/2tss7izG45lkTXIPzVP7QYQySrg8yOm6EZyAGFatLNwmsCruY4OaP3KlYfFOaIaSPvkmHiXE9T9VNoYay9PJrHJwMtN4JlLtFVbEkkDkSD8kTodtHN2L/AK/qhGW5M7EP0tO/DiFc8H/D3SJdc9VivWmjxJchqU2AcT2pqP4u49NzJ/TZCMVm1U3n3VhzXLW0rR0Bi3uEKGSVXvDdMTB3F55Tv6FVT5PajhFyk0uwE/EPefE4n6eymYXDOOwV7yrsXF3x5EOBRepltKiJPoJmfKUu7xCtflihKTkyi4bAFviNoQrNqskg8CVccyrT+m2x2+vyVEzGpNR3mmaWTseWPuhsgiESlA2SXKZhMGSRa/0XTMhmX4Rz3BoFyukYSkKTGMbs0e54oLk2CFISfi+iNjZZrp5WBkETW4wwsUGViRuYzB3hqi53g+9ovZxiR5j7j1UpqcaVvYk4ZnOBBkFATW0ju67e8pjY/jZ/oceH9Jsun9uMn0PLgPC+SOh4j75rnuOoc0JaZAqZa7SX0T3tMXJaPGz/AFs3HmJHVRmEOm+wB84EkJTmPpOD6bnNcLgtJBHspQzalUtiqRDv/uow13m+n8LvkeqTPTxlzHhnV03illa2z5X8kR1SI5G338k/WxER6fJLfkneeLDVGVv6QdNQedN1/bUoVWmQ6HgtIJkEEEW5HZZp0yj2dWvX1W9MLZLj205JvNk2KwPIT77kQhdN/tKU2vFrc54pEo8s1qa7DdKoC1w6ahH31j2TIrjTBF7ff0UelU0vBMefO6bxb2h1jY+4lZ9nIErOSXSqXuZ68vVOkzIO8oVTrXJmVLY8AgqpwwIlYT8PUIvbhxuR9hTMNWBiBufpvuhTWggkE8d9t9lJp1dIG32FnnBMVKaJ7qsqrdq8x8OkG5spuaZs1jSfkqnTDqztR4/LotWj02Hvl0jnaq/C2oj0KKOZXhdbo1hosPe28qZg8i1AahPG/D9AidHIHNIg+LcSJAjieX1K2T1UOeeTmouvZzA4XCUvDd25PMlQs17UGq0spg+NkiAQTwcAeDt48kPwOTvJaSXGXDcnZvEiYkyfYI5l+TNptE/hdIO5+7LkysjFtzluYzf7FbyzAPqhrnOfp5kX8qo2NourfhcuY1sOa0fMHqJ2TdbHUKMjU0T+Ee5sqxmvaoOkNPhHytNyOF+CCVtt7/IuCo1ykF81zhtPwsjgJ4Dy58VV80zQ/iuZNzfa9uEc0DzDOBEASTcdN9vVCO/eSDxvvxkQZC36fQerH7oVrgk5nmvBp+fyQHuy4/qitDLJ+Ix57/7f3ROjhmN2F/zHf0GwXWrjGtYRlsm59grBZWdz89/QI5haAbwWArRqI22+xZPw3icB6lEyomWUYbJ3d9OCllZJyyxsUJWLUrEOCzvLQnmphhTzV0RJHzTANr0yx3HY8jwK5Dn2Vupvc1wggrtIQftJkYxDJFqg2P5uhVMo4ZiKNkLrUQrlm2VFjiCCCDcHgq/icKqLyAH0CDIPsprO0FcANeRWaPw1QHx5OPiHoUqpSUaoxEmWSv8AE8M74qb6R5sOtnKdL7/+SRUw7HD/AC6zHRwd4Hf+VvmoL6AKZfQQOuEu0PhqbYfDJk6rgawHwkjgRf8A9ZCjue6fFIiyZaXDYkeRKe/nqvF5Pnf6oHp4Mctfb6jjaikuxMgCNkPOLcd2tPoB9Fr+YH5B6E/uky0ifqH+Pfqgi3Exf5eZTONzQNBvfkoRrDkfdNPaw7tlUtGs5YM9blcIG43Fl5uiPZ2uNQBIFxvskdwz8iVTptaZDY8lplWnDaZN/wCbLL/luZAR4SRA3HQT6SbIv/jFKNpnh+pPKxXLxiXcC7luVp1Vx3JPmSuZPwqMnlsN2V/9TplftUxpiw4b3EcCI8vdAsy7XvdYOt0i9toVOv0W9J5plfhdMP1K85LpBernBPM8eXvv0+aF1apdbhykrQppbWLZCiEOkDK2T9RtlMfdlJptjp5futAJYTMCxxoSpTepJc9VgscdUUrLMNrdJ+Eb9eii4PCmo6BtxPJWWhSDWho2CTbPHCCihxJK2UglZ0GaK0tStoizvDCnmlRWFPtK6IgfBSwmmlLBVEBee5EzENmzXjZ3Po791zHO8kfTcQ9sH69RzXZAo+PwLKrdL2yOB4jyKrBRwDFYKOCG18OurZ52ULJLPE35jzCpuNyzdQsqL6SjPaj2IwZHBD62HVkBxCSQpRpJtzFCEctWtKeLEktUINaFrQndK1ChQ3oWaU5pWtKhBIat6UoNW9KhBMLYCVpW4UIJhKAW4WKiGBYSkucksBcYAJKpss256lYDAOqGdm8T+yl4HJ+NT/b+5RlgiwsFmsu9IhqHuaw9EMbDRA+7pxaWSs4w0SkErZKQ4okUalYkFy0iwQ7uxyfY5Q6bk+xy3iSW0pwFR2uTrSoQeBW0gFKChRHrtVfzXK2PkkQeY3VmeFBxFNUyznWY5LG0H5KtY7KiDsun5hhJVaxuGI2Q5Ic/r4EqFUw55K54lsbtB+SG1m0zuCPMfspuJgq7qKQaSsLsM3g4Jipggr3EwBDTSdCKvwiadh1eSA7Qt6FMNJIc0KZIRtCzQniQkap2CrJMCNK0U+MJUOzD62+qdpZYTu4DyugdkV6l7WQHOWU6bnGGglHKOV0xvLvP9lMY0CwEDolS1HsEoAfDZMTd5joN/dFaGHawQ0AfU+qdWSs8pyl2MSSNra0slCQVKSStSkkosEMcUgpbWStVKoaP1/ZEUYKBWKC7GX29yf0W0zbIh3ampLFixbBI81PNWLFCxxqWFixQo25Rq6xYoRA7EoBmIWLEDLK/jQgmLCxYlyCBrwmisWJLCEOTFRbWK4sjGSEumwcgsWK5dFEynRb+UewTgCxYkBofYfCorviPmtLFUe2Wx5YsWKiGLYWLFaIaWltYoQSVsLFiIEcr7eyE4s+P0CxYjrIzYWLFiaCf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6" y="2431034"/>
            <a:ext cx="6885708" cy="402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7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157422"/>
              </p:ext>
            </p:extLst>
          </p:nvPr>
        </p:nvGraphicFramePr>
        <p:xfrm>
          <a:off x="152400" y="1163783"/>
          <a:ext cx="8880764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140"/>
                <a:gridCol w="6189624"/>
              </a:tblGrid>
              <a:tr h="14224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March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 have</a:t>
                      </a:r>
                      <a:r>
                        <a:rPr lang="en-US" baseline="0" dirty="0" smtClean="0"/>
                        <a:t> contacted Reid’s Orchard, </a:t>
                      </a:r>
                      <a:r>
                        <a:rPr lang="en-US" baseline="0" dirty="0" err="1" smtClean="0"/>
                        <a:t>Trunnel’s</a:t>
                      </a:r>
                      <a:r>
                        <a:rPr lang="en-US" baseline="0" dirty="0" smtClean="0"/>
                        <a:t> Farms, and Owensboro Parks and Recreation.</a:t>
                      </a:r>
                      <a:endParaRPr lang="en-US" dirty="0"/>
                    </a:p>
                  </a:txBody>
                  <a:tcPr/>
                </a:tc>
              </a:tr>
              <a:tr h="1422400">
                <a:tc>
                  <a:txBody>
                    <a:bodyPr/>
                    <a:lstStyle/>
                    <a:p>
                      <a:r>
                        <a:rPr lang="en-US" dirty="0" smtClean="0"/>
                        <a:t>April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This</a:t>
                      </a:r>
                      <a:r>
                        <a:rPr lang="en-US" baseline="0" dirty="0" smtClean="0"/>
                        <a:t> would be a good time for LSA students to make, purchase, and think of designs for the posters and fliers.</a:t>
                      </a:r>
                    </a:p>
                  </a:txBody>
                  <a:tcPr/>
                </a:tc>
              </a:tr>
              <a:tr h="1422400">
                <a:tc>
                  <a:txBody>
                    <a:bodyPr/>
                    <a:lstStyle/>
                    <a:p>
                      <a:r>
                        <a:rPr lang="en-US" dirty="0" smtClean="0"/>
                        <a:t>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LSA will purchase the fruit bowls,</a:t>
                      </a:r>
                      <a:r>
                        <a:rPr lang="en-US" baseline="0" dirty="0" smtClean="0"/>
                        <a:t> and LSA members will set up and finalize their stations and the posters etc.</a:t>
                      </a:r>
                    </a:p>
                    <a:p>
                      <a:r>
                        <a:rPr lang="en-US" baseline="0" dirty="0" smtClean="0"/>
                        <a:t>The Trail of Hearts will take place at the </a:t>
                      </a:r>
                      <a:r>
                        <a:rPr lang="en-US" baseline="0" smtClean="0"/>
                        <a:t>end of May.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38357" y="466498"/>
            <a:ext cx="2324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Timeline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7252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All members of the communities to take place.</a:t>
            </a:r>
          </a:p>
          <a:p>
            <a:r>
              <a:rPr lang="en-US" sz="2600" dirty="0" smtClean="0"/>
              <a:t>Younger audience will enjoy trying the healthy fruits</a:t>
            </a:r>
          </a:p>
          <a:p>
            <a:r>
              <a:rPr lang="en-US" sz="2600" dirty="0" smtClean="0"/>
              <a:t>Everyone learns about keeping good health and risk factors.</a:t>
            </a:r>
          </a:p>
          <a:p>
            <a:r>
              <a:rPr lang="en-US" sz="2600" dirty="0" smtClean="0"/>
              <a:t>Beautiful riverside.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57617"/>
                </a:solidFill>
              </a:rPr>
              <a:t>Audience</a:t>
            </a:r>
            <a:endParaRPr lang="en-US" dirty="0">
              <a:solidFill>
                <a:srgbClr val="A576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8318"/>
            <a:ext cx="7924800" cy="411480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Owensboro Health. </a:t>
            </a:r>
          </a:p>
          <a:p>
            <a:r>
              <a:rPr lang="en-US" sz="2300" dirty="0" smtClean="0"/>
              <a:t>Fruit, bowls, toothpicks, and poster/fliers.</a:t>
            </a:r>
          </a:p>
          <a:p>
            <a:r>
              <a:rPr lang="en-US" sz="2300" dirty="0" smtClean="0"/>
              <a:t>Our partners will be Owensboro Health, Reid’s Orchard, and Owensboro Parks and Recreation. </a:t>
            </a:r>
            <a:endParaRPr lang="en-US" sz="23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926"/>
            <a:ext cx="7924800" cy="1143000"/>
          </a:xfrm>
        </p:spPr>
        <p:txBody>
          <a:bodyPr/>
          <a:lstStyle/>
          <a:p>
            <a:r>
              <a:rPr lang="en-US" dirty="0" smtClean="0"/>
              <a:t>Where we stand with $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065" y="3124841"/>
            <a:ext cx="2904067" cy="1809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0594" y="4231705"/>
            <a:ext cx="2104734" cy="2503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76" y="5138057"/>
            <a:ext cx="4000500" cy="15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The Trail of Hearts is a community-wide walk in Smothers Park where community members will learn about good habits, healthy eating, and will stay fit.</a:t>
            </a:r>
          </a:p>
          <a:p>
            <a:r>
              <a:rPr lang="en-US" sz="2500" dirty="0" smtClean="0"/>
              <a:t>We will purchase everything needed with the money from Owensboro Health.</a:t>
            </a:r>
          </a:p>
          <a:p>
            <a:r>
              <a:rPr lang="en-US" sz="2500" dirty="0" smtClean="0"/>
              <a:t>Equipment will be borrowed from Owensboro Parks and Recreation, as well as reserving the date to use Smothers Park.</a:t>
            </a:r>
            <a:endParaRPr lang="en-US" sz="2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57617"/>
                </a:solidFill>
              </a:rPr>
              <a:t>Conclusion</a:t>
            </a:r>
            <a:endParaRPr lang="en-US" dirty="0">
              <a:solidFill>
                <a:srgbClr val="A576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The Trail of Hearts is a “walk through the park” </a:t>
            </a:r>
          </a:p>
          <a:p>
            <a:pPr lvl="1"/>
            <a:r>
              <a:rPr lang="en-US" sz="2500" dirty="0"/>
              <a:t>G</a:t>
            </a:r>
            <a:r>
              <a:rPr lang="en-US" sz="2500" dirty="0" smtClean="0"/>
              <a:t>ood habits and risks</a:t>
            </a:r>
          </a:p>
          <a:p>
            <a:pPr lvl="1"/>
            <a:r>
              <a:rPr lang="en-US" sz="2500" dirty="0"/>
              <a:t>E</a:t>
            </a:r>
            <a:r>
              <a:rPr lang="en-US" sz="2500" dirty="0" smtClean="0"/>
              <a:t>ating nutritional foods</a:t>
            </a:r>
          </a:p>
          <a:p>
            <a:pPr lvl="1"/>
            <a:r>
              <a:rPr lang="en-US" sz="2500" dirty="0"/>
              <a:t>P</a:t>
            </a:r>
            <a:r>
              <a:rPr lang="en-US" sz="2500" dirty="0" smtClean="0"/>
              <a:t>erforming small physical activities</a:t>
            </a:r>
          </a:p>
          <a:p>
            <a:r>
              <a:rPr lang="en-US" sz="2500" dirty="0" smtClean="0"/>
              <a:t>Smothers Park</a:t>
            </a:r>
          </a:p>
          <a:p>
            <a:r>
              <a:rPr lang="en-US" sz="2500" dirty="0" smtClean="0"/>
              <a:t>Goal:</a:t>
            </a:r>
          </a:p>
          <a:p>
            <a:pPr marL="457200" lvl="1" indent="0">
              <a:buNone/>
            </a:pPr>
            <a:r>
              <a:rPr lang="en-US" sz="2500" dirty="0"/>
              <a:t>P</a:t>
            </a:r>
            <a:r>
              <a:rPr lang="en-US" sz="2500" dirty="0" smtClean="0"/>
              <a:t>romote a healthy lifestyle, nutritional eating, and good fitness among the community</a:t>
            </a:r>
          </a:p>
          <a:p>
            <a:r>
              <a:rPr lang="en-US" sz="2500" dirty="0"/>
              <a:t>F</a:t>
            </a:r>
            <a:r>
              <a:rPr lang="en-US" sz="2500" dirty="0" smtClean="0"/>
              <a:t>unded by Owensboro Health. Approx. ($600)</a:t>
            </a:r>
            <a:endParaRPr lang="en-US" sz="2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57617"/>
                </a:solidFill>
              </a:rPr>
              <a:t>Trail of hearts</a:t>
            </a:r>
            <a:endParaRPr lang="en-US" dirty="0">
              <a:solidFill>
                <a:srgbClr val="A576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3333"/>
            <a:ext cx="7924800" cy="1348153"/>
          </a:xfrm>
        </p:spPr>
        <p:txBody>
          <a:bodyPr/>
          <a:lstStyle/>
          <a:p>
            <a:r>
              <a:rPr lang="en-US" sz="3200" dirty="0" smtClean="0">
                <a:solidFill>
                  <a:srgbClr val="A57617"/>
                </a:solidFill>
              </a:rPr>
              <a:t>The trail of hearts consists of 3 main Components…</a:t>
            </a:r>
            <a:endParaRPr lang="en-US" sz="3200" dirty="0">
              <a:solidFill>
                <a:srgbClr val="A5761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6204" y="2901436"/>
            <a:ext cx="2988733" cy="1904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22246" r="-18484"/>
          <a:stretch/>
        </p:blipFill>
        <p:spPr>
          <a:xfrm>
            <a:off x="6726024" y="2579077"/>
            <a:ext cx="2359152" cy="2272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216" y="2359921"/>
            <a:ext cx="23368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0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35484"/>
            <a:ext cx="7924800" cy="214634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LSA members will be spread out along the trail, holding bowls of fruit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LSA members will discuss nutritional eating as a big key to staying healthy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1003"/>
            <a:ext cx="7924800" cy="1143000"/>
          </a:xfrm>
        </p:spPr>
        <p:txBody>
          <a:bodyPr/>
          <a:lstStyle/>
          <a:p>
            <a:r>
              <a:rPr lang="en-US" dirty="0" smtClean="0">
                <a:solidFill>
                  <a:srgbClr val="A57617"/>
                </a:solidFill>
              </a:rPr>
              <a:t>#1- Nutritional eating</a:t>
            </a:r>
            <a:endParaRPr lang="en-US" dirty="0">
              <a:solidFill>
                <a:srgbClr val="A5761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9483" y="3381830"/>
            <a:ext cx="281577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 smtClean="0"/>
              <a:t>Fruits: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Strawberries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Apples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Mandarins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Oranges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Bananas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Grapes</a:t>
            </a:r>
          </a:p>
        </p:txBody>
      </p:sp>
    </p:spTree>
    <p:extLst>
      <p:ext uri="{BB962C8B-B14F-4D97-AF65-F5344CB8AC3E}">
        <p14:creationId xmlns:p14="http://schemas.microsoft.com/office/powerpoint/2010/main" val="15098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87995"/>
            <a:ext cx="7924800" cy="4114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LSA members will hold signs, like “Smoking is bad!” or “Wash hands!” etc.</a:t>
            </a:r>
          </a:p>
          <a:p>
            <a:r>
              <a:rPr lang="en-US" sz="2400" dirty="0" smtClean="0"/>
              <a:t>Pass out fliers consisting of charts and graphs.</a:t>
            </a:r>
          </a:p>
          <a:p>
            <a:r>
              <a:rPr lang="en-US" sz="2400" dirty="0" smtClean="0"/>
              <a:t>LSA members will printout and make the signs and fliers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7948"/>
            <a:ext cx="7924800" cy="61004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A57617"/>
                </a:solidFill>
              </a:rPr>
              <a:t>#2- Healthy habits and risks</a:t>
            </a:r>
            <a:endParaRPr lang="en-US" dirty="0">
              <a:solidFill>
                <a:srgbClr val="A5761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3662" y="3067053"/>
            <a:ext cx="2610338" cy="3608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3610" y="3249591"/>
            <a:ext cx="2546513" cy="3431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394" y="3119986"/>
            <a:ext cx="2715326" cy="356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LSA members will operate stations of hula-hooping, juggling, throwing a football, etc.</a:t>
            </a:r>
          </a:p>
          <a:p>
            <a:r>
              <a:rPr lang="en-US" sz="2400" dirty="0" smtClean="0"/>
              <a:t>Equipment from Owensboro Parks and Recreation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taying fit is another key to healthy living.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57617"/>
                </a:solidFill>
              </a:rPr>
              <a:t>#3- </a:t>
            </a:r>
            <a:r>
              <a:rPr lang="en-US" dirty="0" smtClean="0">
                <a:solidFill>
                  <a:srgbClr val="A57617"/>
                </a:solidFill>
              </a:rPr>
              <a:t>Good </a:t>
            </a:r>
            <a:r>
              <a:rPr lang="en-US" dirty="0" smtClean="0">
                <a:solidFill>
                  <a:srgbClr val="A57617"/>
                </a:solidFill>
              </a:rPr>
              <a:t>f</a:t>
            </a:r>
            <a:r>
              <a:rPr lang="en-US" dirty="0" smtClean="0">
                <a:solidFill>
                  <a:srgbClr val="A57617"/>
                </a:solidFill>
              </a:rPr>
              <a:t>itness</a:t>
            </a:r>
            <a:endParaRPr lang="en-US" dirty="0">
              <a:solidFill>
                <a:srgbClr val="A5761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075" y="3575559"/>
            <a:ext cx="2649182" cy="2947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8920" y="3947886"/>
            <a:ext cx="2575354" cy="2575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778189"/>
            <a:ext cx="2351314" cy="28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3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39943">
            <a:off x="235025" y="1591868"/>
            <a:ext cx="9508555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How it will help the community…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8708"/>
            <a:ext cx="8229600" cy="1143000"/>
          </a:xfrm>
        </p:spPr>
        <p:txBody>
          <a:bodyPr/>
          <a:lstStyle/>
          <a:p>
            <a:r>
              <a:rPr lang="en-US" dirty="0" smtClean="0"/>
              <a:t>US Obesity Rankings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018"/>
            <a:ext cx="9144000" cy="619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9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4909" y="1782581"/>
            <a:ext cx="8077200" cy="4984599"/>
          </a:xfrm>
        </p:spPr>
      </p:pic>
      <p:sp>
        <p:nvSpPr>
          <p:cNvPr id="5" name="TextBox 4"/>
          <p:cNvSpPr txBox="1"/>
          <p:nvPr/>
        </p:nvSpPr>
        <p:spPr>
          <a:xfrm>
            <a:off x="78836" y="749362"/>
            <a:ext cx="9065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57617"/>
                </a:solidFill>
              </a:rPr>
              <a:t>Values are for KY, Graph is from:</a:t>
            </a:r>
          </a:p>
          <a:p>
            <a:r>
              <a:rPr lang="en-US" dirty="0" smtClean="0">
                <a:solidFill>
                  <a:srgbClr val="A57617"/>
                </a:solidFill>
              </a:rPr>
              <a:t>http</a:t>
            </a:r>
            <a:r>
              <a:rPr lang="en-US" dirty="0">
                <a:solidFill>
                  <a:srgbClr val="A57617"/>
                </a:solidFill>
              </a:rPr>
              <a:t>://</a:t>
            </a:r>
            <a:r>
              <a:rPr lang="en-US" dirty="0" err="1">
                <a:solidFill>
                  <a:srgbClr val="A57617"/>
                </a:solidFill>
              </a:rPr>
              <a:t>www.countyhealthrankings.org</a:t>
            </a:r>
            <a:r>
              <a:rPr lang="en-US" dirty="0">
                <a:solidFill>
                  <a:srgbClr val="A57617"/>
                </a:solidFill>
              </a:rPr>
              <a:t>/app/</a:t>
            </a:r>
            <a:r>
              <a:rPr lang="en-US" dirty="0" err="1">
                <a:solidFill>
                  <a:srgbClr val="A57617"/>
                </a:solidFill>
              </a:rPr>
              <a:t>kentucky</a:t>
            </a:r>
            <a:r>
              <a:rPr lang="en-US" dirty="0">
                <a:solidFill>
                  <a:srgbClr val="A57617"/>
                </a:solidFill>
              </a:rPr>
              <a:t>/2013/</a:t>
            </a:r>
            <a:r>
              <a:rPr lang="en-US" dirty="0" err="1">
                <a:solidFill>
                  <a:srgbClr val="A57617"/>
                </a:solidFill>
              </a:rPr>
              <a:t>daviess</a:t>
            </a:r>
            <a:r>
              <a:rPr lang="en-US" dirty="0">
                <a:solidFill>
                  <a:srgbClr val="A57617"/>
                </a:solidFill>
              </a:rPr>
              <a:t>/county/factors/3/snapshot/by-rank</a:t>
            </a:r>
          </a:p>
        </p:txBody>
      </p:sp>
    </p:spTree>
    <p:extLst>
      <p:ext uri="{BB962C8B-B14F-4D97-AF65-F5344CB8AC3E}">
        <p14:creationId xmlns:p14="http://schemas.microsoft.com/office/powerpoint/2010/main" val="12002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6368</TotalTime>
  <Words>435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TRAIL OF HEARTS</vt:lpstr>
      <vt:lpstr>Trail of hearts</vt:lpstr>
      <vt:lpstr>The trail of hearts consists of 3 main Components…</vt:lpstr>
      <vt:lpstr>#1- Nutritional eating</vt:lpstr>
      <vt:lpstr>#2- Healthy habits and risks</vt:lpstr>
      <vt:lpstr>#3- Good fitness</vt:lpstr>
      <vt:lpstr>How it will help the community…</vt:lpstr>
      <vt:lpstr>US Obesity Rankings</vt:lpstr>
      <vt:lpstr>PowerPoint Presentation</vt:lpstr>
      <vt:lpstr>Table</vt:lpstr>
      <vt:lpstr>PowerPoint Presentation</vt:lpstr>
      <vt:lpstr>Audience</vt:lpstr>
      <vt:lpstr>Where we stand with $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TRAIL OF HEARTS</dc:title>
  <dc:creator>Rauf Murtaza</dc:creator>
  <cp:lastModifiedBy>User</cp:lastModifiedBy>
  <cp:revision>26</cp:revision>
  <dcterms:created xsi:type="dcterms:W3CDTF">2014-02-28T17:02:19Z</dcterms:created>
  <dcterms:modified xsi:type="dcterms:W3CDTF">2014-03-07T20:16:12Z</dcterms:modified>
</cp:coreProperties>
</file>