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74" r:id="rId4"/>
    <p:sldId id="266"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5" r:id="rId20"/>
    <p:sldId id="273" r:id="rId21"/>
  </p:sldIdLst>
  <p:sldSz cx="9144000" cy="5143500" type="screen16x9"/>
  <p:notesSz cx="6858000" cy="9144000"/>
  <p:embeddedFontLst>
    <p:embeddedFont>
      <p:font typeface="Calibri" panose="020F0502020204030204" pitchFamily="34" charset="0"/>
      <p:regular r:id="rId23"/>
      <p:bold r:id="rId24"/>
      <p:italic r:id="rId25"/>
      <p:boldItalic r:id="rId26"/>
    </p:embeddedFont>
    <p:embeddedFont>
      <p:font typeface="Source Code Pro" panose="020B0604020202020204" charset="0"/>
      <p:regular r:id="rId27"/>
      <p:bold r:id="rId28"/>
    </p:embeddedFont>
    <p:embeddedFont>
      <p:font typeface="Oswald" panose="020B060402020202020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4" d="100"/>
          <a:sy n="104" d="100"/>
        </p:scale>
        <p:origin x="-312"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1897773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189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9968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4174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3109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7559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8657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5906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1941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80596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4626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432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10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0406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132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61538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0625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18014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52985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name="adj" fmla="val 50000"/>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5" y="0"/>
            <a:ext cx="9144000" cy="31242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411175" y="644300"/>
            <a:ext cx="8282400" cy="2109000"/>
          </a:xfrm>
          <a:prstGeom prst="rect">
            <a:avLst/>
          </a:prstGeom>
        </p:spPr>
        <p:txBody>
          <a:bodyPr lIns="91425" tIns="91425" rIns="91425" bIns="91425" anchor="b" anchorCtr="0"/>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3" name="Shape 13"/>
          <p:cNvSpPr txBox="1">
            <a:spLocks noGrp="1"/>
          </p:cNvSpPr>
          <p:nvPr>
            <p:ph type="subTitle" idx="1"/>
          </p:nvPr>
        </p:nvSpPr>
        <p:spPr>
          <a:xfrm>
            <a:off x="411175" y="3398250"/>
            <a:ext cx="8282400" cy="1260600"/>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w="28575" cap="flat" cmpd="sng">
            <a:solidFill>
              <a:schemeClr val="dk1"/>
            </a:solidFill>
            <a:prstDash val="lgDash"/>
            <a:round/>
            <a:headEnd type="none" w="med" len="med"/>
            <a:tailEnd type="none" w="med" len="med"/>
          </a:ln>
        </p:spPr>
      </p:cxnSp>
      <p:sp>
        <p:nvSpPr>
          <p:cNvPr id="53" name="Shape 53"/>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4" name="Shape 54"/>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430800" y="1889700"/>
            <a:ext cx="8282400" cy="1516500"/>
          </a:xfrm>
          <a:prstGeom prst="rect">
            <a:avLst/>
          </a:prstGeom>
        </p:spPr>
        <p:txBody>
          <a:bodyPr lIns="91425" tIns="91425" rIns="91425" bIns="91425" anchor="ctr" anchorCtr="0"/>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1" name="Shape 2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468825"/>
            <a:ext cx="8520600" cy="3099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w="19050" cap="flat" cmpd="sng">
            <a:solidFill>
              <a:schemeClr val="dk2"/>
            </a:solidFill>
            <a:prstDash val="lgDash"/>
            <a:round/>
            <a:headEnd type="none" w="med" len="med"/>
            <a:tailEnd type="none" w="med" len="med"/>
          </a:ln>
        </p:spPr>
      </p:cxnSp>
      <p:sp>
        <p:nvSpPr>
          <p:cNvPr id="26" name="Shape 26"/>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468825"/>
            <a:ext cx="3999900" cy="3099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72500"/>
            <a:ext cx="8520600" cy="7335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w="19050" cap="flat" cmpd="sng">
            <a:solidFill>
              <a:schemeClr val="dk2"/>
            </a:solidFill>
            <a:prstDash val="lgDash"/>
            <a:round/>
            <a:headEnd type="none" w="med" len="med"/>
            <a:tailEnd type="none" w="med" len="med"/>
          </a:ln>
        </p:spPr>
      </p:cxnSp>
      <p:sp>
        <p:nvSpPr>
          <p:cNvPr id="35" name="Shape 35"/>
          <p:cNvSpPr txBox="1">
            <a:spLocks noGrp="1"/>
          </p:cNvSpPr>
          <p:nvPr>
            <p:ph type="title"/>
          </p:nvPr>
        </p:nvSpPr>
        <p:spPr>
          <a:xfrm>
            <a:off x="311700" y="6318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618203"/>
            <a:ext cx="2808000" cy="29508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528900"/>
            <a:ext cx="5678100" cy="4085700"/>
          </a:xfrm>
          <a:prstGeom prst="rect">
            <a:avLst/>
          </a:prstGeom>
        </p:spPr>
        <p:txBody>
          <a:bodyPr lIns="91425" tIns="91425" rIns="91425" bIns="91425" anchor="ctr" anchorCtr="0"/>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577200" cy="0"/>
          </a:xfrm>
          <a:prstGeom prst="straightConnector1">
            <a:avLst/>
          </a:prstGeom>
          <a:noFill/>
          <a:ln w="19050" cap="flat" cmpd="sng">
            <a:solidFill>
              <a:schemeClr val="dk1"/>
            </a:solidFill>
            <a:prstDash val="lgDash"/>
            <a:round/>
            <a:headEnd type="none" w="med" len="med"/>
            <a:tailEnd type="none" w="med" len="med"/>
          </a:ln>
        </p:spPr>
      </p:cxnSp>
      <p:sp>
        <p:nvSpPr>
          <p:cNvPr id="44" name="Shape 44"/>
          <p:cNvSpPr txBox="1">
            <a:spLocks noGrp="1"/>
          </p:cNvSpPr>
          <p:nvPr>
            <p:ph type="title"/>
          </p:nvPr>
        </p:nvSpPr>
        <p:spPr>
          <a:xfrm>
            <a:off x="265500" y="1078750"/>
            <a:ext cx="4045200" cy="1789200"/>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5" name="Shape 45"/>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500"/>
            <a:ext cx="8520600" cy="733500"/>
          </a:xfrm>
          <a:prstGeom prst="rect">
            <a:avLst/>
          </a:prstGeom>
          <a:noFill/>
          <a:ln>
            <a:noFill/>
          </a:ln>
        </p:spPr>
        <p:txBody>
          <a:bodyPr lIns="91425" tIns="91425" rIns="91425" bIns="91425" anchor="b"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468825"/>
            <a:ext cx="8520600" cy="3099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endParaRPr lang="en"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oanwaterballoonbash.weebly.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oanwaterballoonbash.weebly.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features/dsautismdata/index.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dc.gov/mmwr/preview/mmwrhtml/ss6302a1.htm?s_cid=ss6302a1_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prstGeom prst="rect">
            <a:avLst/>
          </a:prstGeom>
        </p:spPr>
        <p:txBody>
          <a:bodyPr lIns="91425" tIns="91425" rIns="91425" bIns="91425" anchor="b" anchorCtr="0">
            <a:noAutofit/>
          </a:bodyPr>
          <a:lstStyle/>
          <a:p>
            <a:pPr lvl="0" rtl="0">
              <a:spcBef>
                <a:spcPts val="0"/>
              </a:spcBef>
              <a:buNone/>
            </a:pPr>
            <a:r>
              <a:rPr lang="en" sz="4800"/>
              <a:t>Owensboro Autism Network: </a:t>
            </a:r>
          </a:p>
          <a:p>
            <a:pPr lvl="0">
              <a:spcBef>
                <a:spcPts val="0"/>
              </a:spcBef>
              <a:buNone/>
            </a:pPr>
            <a:r>
              <a:rPr lang="en" sz="5500"/>
              <a:t>Water Balloon Bash</a:t>
            </a:r>
          </a:p>
        </p:txBody>
      </p:sp>
      <p:sp>
        <p:nvSpPr>
          <p:cNvPr id="63" name="Shape 63"/>
          <p:cNvSpPr txBox="1">
            <a:spLocks noGrp="1"/>
          </p:cNvSpPr>
          <p:nvPr>
            <p:ph type="subTitle" idx="1"/>
          </p:nvPr>
        </p:nvSpPr>
        <p:spPr>
          <a:prstGeom prst="rect">
            <a:avLst/>
          </a:prstGeom>
        </p:spPr>
        <p:txBody>
          <a:bodyPr lIns="91425" tIns="91425" rIns="91425" bIns="91425" anchor="ctr" anchorCtr="0">
            <a:noAutofit/>
          </a:bodyPr>
          <a:lstStyle/>
          <a:p>
            <a:pPr lvl="0">
              <a:spcBef>
                <a:spcPts val="0"/>
              </a:spcBef>
              <a:buNone/>
            </a:pPr>
            <a:r>
              <a:rPr lang="en" sz="3000" dirty="0"/>
              <a:t>Emily Haimes, Faith Porter, Grace Bush, Mallory Richards, Savana Canary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90250" y="376500"/>
            <a:ext cx="7827000" cy="900600"/>
          </a:xfrm>
          <a:prstGeom prst="rect">
            <a:avLst/>
          </a:prstGeom>
        </p:spPr>
        <p:txBody>
          <a:bodyPr lIns="91425" tIns="91425" rIns="91425" bIns="91425" anchor="ctr" anchorCtr="0">
            <a:noAutofit/>
          </a:bodyPr>
          <a:lstStyle/>
          <a:p>
            <a:pPr lvl="0" algn="ctr">
              <a:spcBef>
                <a:spcPts val="0"/>
              </a:spcBef>
              <a:buNone/>
            </a:pPr>
            <a:r>
              <a:rPr lang="en" sz="4800"/>
              <a:t>Objectives</a:t>
            </a:r>
          </a:p>
        </p:txBody>
      </p:sp>
      <p:sp>
        <p:nvSpPr>
          <p:cNvPr id="108" name="Shape 108"/>
          <p:cNvSpPr txBox="1"/>
          <p:nvPr/>
        </p:nvSpPr>
        <p:spPr>
          <a:xfrm>
            <a:off x="278875" y="1598225"/>
            <a:ext cx="8114700" cy="3016200"/>
          </a:xfrm>
          <a:prstGeom prst="rect">
            <a:avLst/>
          </a:prstGeom>
          <a:noFill/>
          <a:ln>
            <a:noFill/>
          </a:ln>
        </p:spPr>
        <p:txBody>
          <a:bodyPr lIns="91425" tIns="91425" rIns="91425" bIns="91425" anchor="t" anchorCtr="0">
            <a:noAutofit/>
          </a:bodyPr>
          <a:lstStyle/>
          <a:p>
            <a:pPr marL="457200" lvl="0" indent="-381000" rtl="0">
              <a:spcBef>
                <a:spcPts val="0"/>
              </a:spcBef>
              <a:buSzPct val="100000"/>
              <a:buChar char="●"/>
            </a:pPr>
            <a:r>
              <a:rPr lang="en" sz="2400"/>
              <a:t>Hold a water balloon bash with approximately 100 participants.</a:t>
            </a:r>
          </a:p>
          <a:p>
            <a:pPr marL="457200" lvl="0" indent="-381000" rtl="0">
              <a:spcBef>
                <a:spcPts val="0"/>
              </a:spcBef>
              <a:buSzPct val="100000"/>
              <a:buChar char="●"/>
            </a:pPr>
            <a:r>
              <a:rPr lang="en" sz="2400"/>
              <a:t>Raise money for Owensboro Autism Network from the registration fees and t-shirt sells.</a:t>
            </a:r>
          </a:p>
          <a:p>
            <a:pPr marL="457200" lvl="0" indent="-381000">
              <a:spcBef>
                <a:spcPts val="0"/>
              </a:spcBef>
              <a:buSzPct val="100000"/>
              <a:buChar char="●"/>
            </a:pPr>
            <a:r>
              <a:rPr lang="en" sz="2400"/>
              <a:t>Every participant will leave aware of the autism community in the Daviess County Region.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90250" y="270125"/>
            <a:ext cx="7950900" cy="1485900"/>
          </a:xfrm>
          <a:prstGeom prst="rect">
            <a:avLst/>
          </a:prstGeom>
        </p:spPr>
        <p:txBody>
          <a:bodyPr lIns="91425" tIns="91425" rIns="91425" bIns="91425" anchor="ctr" anchorCtr="0">
            <a:noAutofit/>
          </a:bodyPr>
          <a:lstStyle/>
          <a:p>
            <a:pPr lvl="0" algn="ctr">
              <a:spcBef>
                <a:spcPts val="0"/>
              </a:spcBef>
              <a:buNone/>
            </a:pPr>
            <a:r>
              <a:rPr lang="en" sz="4800"/>
              <a:t>Target Audience &amp; Partner Organizations</a:t>
            </a:r>
          </a:p>
        </p:txBody>
      </p:sp>
      <p:sp>
        <p:nvSpPr>
          <p:cNvPr id="114" name="Shape 114"/>
          <p:cNvSpPr txBox="1"/>
          <p:nvPr/>
        </p:nvSpPr>
        <p:spPr>
          <a:xfrm>
            <a:off x="292625" y="1924600"/>
            <a:ext cx="8508600" cy="3095100"/>
          </a:xfrm>
          <a:prstGeom prst="rect">
            <a:avLst/>
          </a:prstGeom>
          <a:noFill/>
          <a:ln>
            <a:noFill/>
          </a:ln>
        </p:spPr>
        <p:txBody>
          <a:bodyPr lIns="91425" tIns="91425" rIns="91425" bIns="91425" anchor="t" anchorCtr="0">
            <a:noAutofit/>
          </a:bodyPr>
          <a:lstStyle/>
          <a:p>
            <a:pPr marL="457200" lvl="0" indent="-368300" rtl="0">
              <a:spcBef>
                <a:spcPts val="0"/>
              </a:spcBef>
              <a:buSzPct val="100000"/>
              <a:buChar char="●"/>
            </a:pPr>
            <a:r>
              <a:rPr lang="en" sz="2200" b="1" dirty="0"/>
              <a:t>Target Audience</a:t>
            </a:r>
          </a:p>
          <a:p>
            <a:pPr marL="914400" lvl="1" indent="-368300" rtl="0">
              <a:spcBef>
                <a:spcPts val="0"/>
              </a:spcBef>
              <a:buSzPct val="100000"/>
              <a:buChar char="○"/>
            </a:pPr>
            <a:r>
              <a:rPr lang="en" sz="2200" dirty="0"/>
              <a:t>We plan to reach the people of Daviess County. Our goal is to reach </a:t>
            </a:r>
            <a:r>
              <a:rPr lang="en" sz="2200" u="sng" dirty="0"/>
              <a:t>500 people</a:t>
            </a:r>
            <a:r>
              <a:rPr lang="en" sz="2200" dirty="0"/>
              <a:t>, either in attendance, buyer of a t-shirt, or through social media advertising.</a:t>
            </a:r>
          </a:p>
          <a:p>
            <a:pPr marL="457200" lvl="0" indent="-368300" rtl="0">
              <a:spcBef>
                <a:spcPts val="0"/>
              </a:spcBef>
              <a:buSzPct val="100000"/>
              <a:buChar char="●"/>
            </a:pPr>
            <a:r>
              <a:rPr lang="en" sz="2200" b="1" dirty="0"/>
              <a:t>Partner Organizations</a:t>
            </a:r>
          </a:p>
          <a:p>
            <a:pPr marL="914400" lvl="1" indent="-368300" rtl="0">
              <a:spcBef>
                <a:spcPts val="0"/>
              </a:spcBef>
              <a:buSzPct val="100000"/>
              <a:buChar char="○"/>
            </a:pPr>
            <a:r>
              <a:rPr lang="en" sz="2200" dirty="0"/>
              <a:t>Owensboro Autism Network</a:t>
            </a:r>
          </a:p>
          <a:p>
            <a:pPr marL="914400" lvl="1" indent="-368300" rtl="0">
              <a:spcBef>
                <a:spcPts val="0"/>
              </a:spcBef>
              <a:buSzPct val="100000"/>
              <a:buChar char="○"/>
            </a:pPr>
            <a:r>
              <a:rPr lang="en" sz="2200" dirty="0"/>
              <a:t>Ben Hawes Park</a:t>
            </a:r>
          </a:p>
          <a:p>
            <a:pPr marL="914400" lvl="1" indent="-368300" rtl="0">
              <a:spcBef>
                <a:spcPts val="0"/>
              </a:spcBef>
              <a:buSzPct val="100000"/>
              <a:buChar char="○"/>
            </a:pPr>
            <a:r>
              <a:rPr lang="en" sz="2200" dirty="0"/>
              <a:t>Terry’s Tees</a:t>
            </a:r>
          </a:p>
          <a:p>
            <a:pPr marL="914400" lvl="1" indent="-368300">
              <a:spcBef>
                <a:spcPts val="0"/>
              </a:spcBef>
              <a:buSzPct val="100000"/>
              <a:buChar char="○"/>
            </a:pPr>
            <a:r>
              <a:rPr lang="en" sz="2200" dirty="0"/>
              <a:t>Creation Gardens Produce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p:nvPr/>
        </p:nvSpPr>
        <p:spPr>
          <a:xfrm>
            <a:off x="373625" y="1643925"/>
            <a:ext cx="4051800" cy="2901900"/>
          </a:xfrm>
          <a:prstGeom prst="rect">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0" name="Shape 120"/>
          <p:cNvSpPr txBox="1">
            <a:spLocks noGrp="1"/>
          </p:cNvSpPr>
          <p:nvPr>
            <p:ph type="title"/>
          </p:nvPr>
        </p:nvSpPr>
        <p:spPr>
          <a:xfrm>
            <a:off x="490250" y="300300"/>
            <a:ext cx="7804500" cy="1170600"/>
          </a:xfrm>
          <a:prstGeom prst="rect">
            <a:avLst/>
          </a:prstGeom>
        </p:spPr>
        <p:txBody>
          <a:bodyPr lIns="91425" tIns="91425" rIns="91425" bIns="91425" anchor="ctr" anchorCtr="0">
            <a:noAutofit/>
          </a:bodyPr>
          <a:lstStyle/>
          <a:p>
            <a:pPr lvl="0" algn="ctr">
              <a:spcBef>
                <a:spcPts val="0"/>
              </a:spcBef>
              <a:buNone/>
            </a:pPr>
            <a:r>
              <a:rPr lang="en" sz="4800"/>
              <a:t>How Will Your Project Help?</a:t>
            </a:r>
          </a:p>
        </p:txBody>
      </p:sp>
      <p:sp>
        <p:nvSpPr>
          <p:cNvPr id="121" name="Shape 121"/>
          <p:cNvSpPr txBox="1"/>
          <p:nvPr/>
        </p:nvSpPr>
        <p:spPr>
          <a:xfrm>
            <a:off x="4490725" y="1316825"/>
            <a:ext cx="4051800" cy="3579000"/>
          </a:xfrm>
          <a:prstGeom prst="rect">
            <a:avLst/>
          </a:prstGeom>
          <a:noFill/>
          <a:ln>
            <a:noFill/>
          </a:ln>
        </p:spPr>
        <p:txBody>
          <a:bodyPr lIns="91425" tIns="91425" rIns="91425" bIns="91425" anchor="t" anchorCtr="0">
            <a:noAutofit/>
          </a:bodyPr>
          <a:lstStyle/>
          <a:p>
            <a:pPr marL="457200" lvl="0" indent="-349250" rtl="0">
              <a:spcBef>
                <a:spcPts val="0"/>
              </a:spcBef>
              <a:buSzPct val="100000"/>
              <a:buChar char="●"/>
            </a:pPr>
            <a:r>
              <a:rPr lang="en" sz="1900"/>
              <a:t>Raise money for Owensboro Autism Network (OAN)</a:t>
            </a:r>
          </a:p>
          <a:p>
            <a:pPr marL="914400" lvl="1" indent="-349250" rtl="0">
              <a:spcBef>
                <a:spcPts val="0"/>
              </a:spcBef>
              <a:buSzPct val="100000"/>
              <a:buChar char="○"/>
            </a:pPr>
            <a:r>
              <a:rPr lang="en" sz="1900"/>
              <a:t>T-shirt money and admission fees from the water balloon tournament</a:t>
            </a:r>
          </a:p>
          <a:p>
            <a:pPr marL="457200" lvl="0" indent="-349250" rtl="0">
              <a:spcBef>
                <a:spcPts val="0"/>
              </a:spcBef>
              <a:buSzPct val="100000"/>
              <a:buChar char="●"/>
            </a:pPr>
            <a:r>
              <a:rPr lang="en" sz="1900"/>
              <a:t>Raise awareness for Owensboro Autism Network and Autism</a:t>
            </a:r>
          </a:p>
          <a:p>
            <a:pPr marL="914400" lvl="1" indent="-349250" rtl="0">
              <a:spcBef>
                <a:spcPts val="0"/>
              </a:spcBef>
              <a:buSzPct val="100000"/>
              <a:buChar char="○"/>
            </a:pPr>
            <a:r>
              <a:rPr lang="en" sz="1900"/>
              <a:t>Talking to elementary and middle schools, flyers around town , advertising OAN on the shirts</a:t>
            </a:r>
          </a:p>
        </p:txBody>
      </p:sp>
      <p:pic>
        <p:nvPicPr>
          <p:cNvPr id="122" name="Shape 122"/>
          <p:cNvPicPr preferRelativeResize="0"/>
          <p:nvPr/>
        </p:nvPicPr>
        <p:blipFill>
          <a:blip r:embed="rId3">
            <a:alphaModFix/>
          </a:blip>
          <a:stretch>
            <a:fillRect/>
          </a:stretch>
        </p:blipFill>
        <p:spPr>
          <a:xfrm>
            <a:off x="564975" y="1906175"/>
            <a:ext cx="3619500" cy="24003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500850" y="162675"/>
            <a:ext cx="8142300" cy="878100"/>
          </a:xfrm>
          <a:prstGeom prst="rect">
            <a:avLst/>
          </a:prstGeom>
        </p:spPr>
        <p:txBody>
          <a:bodyPr lIns="91425" tIns="91425" rIns="91425" bIns="91425" anchor="ctr" anchorCtr="0">
            <a:noAutofit/>
          </a:bodyPr>
          <a:lstStyle/>
          <a:p>
            <a:pPr lvl="0" algn="ctr">
              <a:spcBef>
                <a:spcPts val="0"/>
              </a:spcBef>
              <a:buNone/>
            </a:pPr>
            <a:r>
              <a:rPr lang="en" sz="4800"/>
              <a:t>Timeline</a:t>
            </a:r>
          </a:p>
        </p:txBody>
      </p:sp>
      <p:sp>
        <p:nvSpPr>
          <p:cNvPr id="136" name="Shape 136"/>
          <p:cNvSpPr txBox="1"/>
          <p:nvPr/>
        </p:nvSpPr>
        <p:spPr>
          <a:xfrm>
            <a:off x="264575" y="1012950"/>
            <a:ext cx="8502300" cy="4085400"/>
          </a:xfrm>
          <a:prstGeom prst="rect">
            <a:avLst/>
          </a:prstGeom>
          <a:noFill/>
          <a:ln>
            <a:noFill/>
          </a:ln>
        </p:spPr>
        <p:txBody>
          <a:bodyPr lIns="91425" tIns="91425" rIns="91425" bIns="91425" anchor="t" anchorCtr="0">
            <a:noAutofit/>
          </a:bodyPr>
          <a:lstStyle/>
          <a:p>
            <a:pPr marL="457200" lvl="0" indent="-330200" rtl="0">
              <a:spcBef>
                <a:spcPts val="0"/>
              </a:spcBef>
              <a:buSzPct val="100000"/>
              <a:buChar char="●"/>
            </a:pPr>
            <a:r>
              <a:rPr lang="en" sz="1600" b="1" dirty="0"/>
              <a:t>March </a:t>
            </a:r>
          </a:p>
          <a:p>
            <a:pPr marL="914400" lvl="1" indent="-330200" rtl="0">
              <a:spcBef>
                <a:spcPts val="0"/>
              </a:spcBef>
              <a:buSzPct val="100000"/>
              <a:buChar char="○"/>
            </a:pPr>
            <a:r>
              <a:rPr lang="en" sz="1600" dirty="0"/>
              <a:t>Contact all venues, Terry's Tees, and any other possible sponsors</a:t>
            </a:r>
          </a:p>
          <a:p>
            <a:pPr marL="914400" lvl="1" indent="-330200" rtl="0">
              <a:spcBef>
                <a:spcPts val="0"/>
              </a:spcBef>
              <a:buSzPct val="100000"/>
              <a:buChar char="○"/>
            </a:pPr>
            <a:r>
              <a:rPr lang="en" sz="1600" dirty="0"/>
              <a:t>Apply for grant 3/16</a:t>
            </a:r>
          </a:p>
          <a:p>
            <a:pPr marL="914400" lvl="1" indent="-330200" rtl="0">
              <a:spcBef>
                <a:spcPts val="0"/>
              </a:spcBef>
              <a:buSzPct val="100000"/>
              <a:buChar char="○"/>
            </a:pPr>
            <a:r>
              <a:rPr lang="en" sz="1600" dirty="0"/>
              <a:t>Present powerpoint to expert panel 3/31</a:t>
            </a:r>
          </a:p>
          <a:p>
            <a:pPr marL="457200" lvl="0" indent="-330200" rtl="0">
              <a:spcBef>
                <a:spcPts val="0"/>
              </a:spcBef>
              <a:buSzPct val="100000"/>
              <a:buChar char="●"/>
            </a:pPr>
            <a:r>
              <a:rPr lang="en" sz="1600" b="1" dirty="0"/>
              <a:t>April</a:t>
            </a:r>
          </a:p>
          <a:p>
            <a:pPr marL="914400" lvl="1" indent="-330200" rtl="0">
              <a:spcBef>
                <a:spcPts val="0"/>
              </a:spcBef>
              <a:buSzPct val="100000"/>
              <a:buChar char="○"/>
            </a:pPr>
            <a:r>
              <a:rPr lang="en" sz="1600" dirty="0"/>
              <a:t>Make purchases and finalize the venues</a:t>
            </a:r>
          </a:p>
          <a:p>
            <a:pPr marL="914400" lvl="1" indent="-330200" rtl="0">
              <a:spcBef>
                <a:spcPts val="0"/>
              </a:spcBef>
              <a:buSzPct val="100000"/>
              <a:buChar char="○"/>
            </a:pPr>
            <a:r>
              <a:rPr lang="en" sz="1600" dirty="0"/>
              <a:t>Set a deadline for online registration </a:t>
            </a:r>
            <a:r>
              <a:rPr lang="en" sz="1600" dirty="0" smtClean="0"/>
              <a:t>5/13</a:t>
            </a:r>
            <a:endParaRPr lang="en" sz="1600" dirty="0"/>
          </a:p>
          <a:p>
            <a:pPr marL="914400" lvl="1" indent="-330200" rtl="0">
              <a:spcBef>
                <a:spcPts val="0"/>
              </a:spcBef>
              <a:buSzPct val="100000"/>
              <a:buChar char="○"/>
            </a:pPr>
            <a:r>
              <a:rPr lang="en" sz="1600" dirty="0"/>
              <a:t>Allow people to register 4/13</a:t>
            </a:r>
          </a:p>
          <a:p>
            <a:pPr marL="914400" lvl="1" indent="-330200" rtl="0">
              <a:spcBef>
                <a:spcPts val="0"/>
              </a:spcBef>
              <a:buSzPct val="100000"/>
              <a:buChar char="○"/>
            </a:pPr>
            <a:r>
              <a:rPr lang="en" sz="1600" dirty="0"/>
              <a:t>Sign up LSA volunteers</a:t>
            </a:r>
          </a:p>
          <a:p>
            <a:pPr marL="457200" lvl="0" indent="-330200" rtl="0">
              <a:spcBef>
                <a:spcPts val="0"/>
              </a:spcBef>
              <a:buSzPct val="100000"/>
              <a:buChar char="●"/>
            </a:pPr>
            <a:r>
              <a:rPr lang="en" sz="1600" b="1" dirty="0"/>
              <a:t>May</a:t>
            </a:r>
          </a:p>
          <a:p>
            <a:pPr marL="914400" lvl="1" indent="-330200" rtl="0">
              <a:spcBef>
                <a:spcPts val="0"/>
              </a:spcBef>
              <a:buSzPct val="100000"/>
              <a:buChar char="○"/>
            </a:pPr>
            <a:r>
              <a:rPr lang="en" sz="1600" dirty="0"/>
              <a:t>Contact participants a week before with reminders and ensure that we have all materials needed </a:t>
            </a:r>
            <a:r>
              <a:rPr lang="en" sz="1600" dirty="0" smtClean="0"/>
              <a:t>5/13-5/14</a:t>
            </a:r>
            <a:endParaRPr lang="en" sz="1600" dirty="0"/>
          </a:p>
          <a:p>
            <a:pPr marL="914400" lvl="1" indent="-330200" rtl="0">
              <a:spcBef>
                <a:spcPts val="0"/>
              </a:spcBef>
              <a:buSzPct val="100000"/>
              <a:buChar char="○"/>
            </a:pPr>
            <a:r>
              <a:rPr lang="en" sz="1600" dirty="0"/>
              <a:t>Fill up water balloons the day before the bash </a:t>
            </a:r>
            <a:r>
              <a:rPr lang="en" sz="1600" dirty="0" smtClean="0"/>
              <a:t>5/20</a:t>
            </a:r>
            <a:endParaRPr lang="en" sz="1600" dirty="0"/>
          </a:p>
          <a:p>
            <a:pPr marL="914400" lvl="1" indent="-330200" rtl="0">
              <a:spcBef>
                <a:spcPts val="0"/>
              </a:spcBef>
              <a:buSzPct val="100000"/>
              <a:buChar char="○"/>
            </a:pPr>
            <a:r>
              <a:rPr lang="en" sz="1600" dirty="0"/>
              <a:t>Meet early the day of the bash and set everything up at Ben Hawes </a:t>
            </a:r>
            <a:r>
              <a:rPr lang="en" sz="1600" dirty="0" smtClean="0"/>
              <a:t>5/21</a:t>
            </a:r>
            <a:endParaRPr lang="en" sz="1600" dirty="0"/>
          </a:p>
          <a:p>
            <a:pPr marL="914400" lvl="1" indent="-330200" rtl="0">
              <a:spcBef>
                <a:spcPts val="0"/>
              </a:spcBef>
              <a:buSzPct val="100000"/>
              <a:buChar char="○"/>
            </a:pPr>
            <a:r>
              <a:rPr lang="en" sz="1600" dirty="0"/>
              <a:t>Welcome and register the guests </a:t>
            </a:r>
            <a:r>
              <a:rPr lang="en" sz="1600" dirty="0" smtClean="0"/>
              <a:t>5/21</a:t>
            </a:r>
            <a:endParaRPr lang="en" sz="1600" dirty="0"/>
          </a:p>
          <a:p>
            <a:pPr lvl="0" rtl="0">
              <a:spcBef>
                <a:spcPts val="0"/>
              </a:spcBef>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45225" y="123800"/>
            <a:ext cx="7692000" cy="1361700"/>
          </a:xfrm>
          <a:prstGeom prst="rect">
            <a:avLst/>
          </a:prstGeom>
        </p:spPr>
        <p:txBody>
          <a:bodyPr lIns="91425" tIns="91425" rIns="91425" bIns="91425" anchor="ctr" anchorCtr="0">
            <a:noAutofit/>
          </a:bodyPr>
          <a:lstStyle/>
          <a:p>
            <a:pPr lvl="0" algn="ctr">
              <a:spcBef>
                <a:spcPts val="0"/>
              </a:spcBef>
              <a:buNone/>
            </a:pPr>
            <a:r>
              <a:rPr lang="en" sz="4800"/>
              <a:t>Roles and Responsibilities &amp; Community Collaboration </a:t>
            </a:r>
          </a:p>
        </p:txBody>
      </p:sp>
      <p:sp>
        <p:nvSpPr>
          <p:cNvPr id="142" name="Shape 142"/>
          <p:cNvSpPr txBox="1"/>
          <p:nvPr/>
        </p:nvSpPr>
        <p:spPr>
          <a:xfrm>
            <a:off x="337650" y="1406825"/>
            <a:ext cx="8655000" cy="3657900"/>
          </a:xfrm>
          <a:prstGeom prst="rect">
            <a:avLst/>
          </a:prstGeom>
          <a:noFill/>
          <a:ln>
            <a:noFill/>
          </a:ln>
        </p:spPr>
        <p:txBody>
          <a:bodyPr lIns="91425" tIns="91425" rIns="91425" bIns="91425" anchor="t" anchorCtr="0">
            <a:noAutofit/>
          </a:bodyPr>
          <a:lstStyle/>
          <a:p>
            <a:pPr marL="457200" lvl="0" indent="-342900" rtl="0">
              <a:spcBef>
                <a:spcPts val="0"/>
              </a:spcBef>
              <a:buSzPct val="100000"/>
              <a:buChar char="●"/>
            </a:pPr>
            <a:r>
              <a:rPr lang="en" sz="1800" b="1"/>
              <a:t>ROLES AND RESPONSIBILITIES</a:t>
            </a:r>
          </a:p>
          <a:p>
            <a:pPr marL="914400" lvl="1" indent="-342900" rtl="0">
              <a:spcBef>
                <a:spcPts val="0"/>
              </a:spcBef>
              <a:buSzPct val="100000"/>
              <a:buChar char="○"/>
            </a:pPr>
            <a:r>
              <a:rPr lang="en" sz="1800"/>
              <a:t>We expect LSA students to sign up for one hour shifts and be prepared to help set up the event, help run it, and then clean up afterwards.</a:t>
            </a:r>
          </a:p>
          <a:p>
            <a:pPr lvl="0" indent="457200" rtl="0">
              <a:spcBef>
                <a:spcPts val="0"/>
              </a:spcBef>
              <a:buNone/>
            </a:pPr>
            <a:endParaRPr sz="1800"/>
          </a:p>
          <a:p>
            <a:pPr marL="457200" lvl="0" indent="-342900" rtl="0">
              <a:spcBef>
                <a:spcPts val="0"/>
              </a:spcBef>
              <a:buSzPct val="100000"/>
              <a:buChar char="●"/>
            </a:pPr>
            <a:r>
              <a:rPr lang="en" sz="1800" b="1"/>
              <a:t>COMMUNITY COLLABORATION</a:t>
            </a:r>
          </a:p>
          <a:p>
            <a:pPr marL="914400" lvl="1" indent="-342900" rtl="0">
              <a:spcBef>
                <a:spcPts val="0"/>
              </a:spcBef>
              <a:buSzPct val="100000"/>
              <a:buChar char="○"/>
            </a:pPr>
            <a:r>
              <a:rPr lang="en" sz="1800"/>
              <a:t>We plan to work with the the Owensboro Autism Network. We have been in contact with Whitney Logsdon, the co-director of the network. She has been very enthusiastic and will be promoting the event as well. </a:t>
            </a:r>
          </a:p>
          <a:p>
            <a:pPr marL="914400" lvl="1" indent="-342900" rtl="0">
              <a:spcBef>
                <a:spcPts val="0"/>
              </a:spcBef>
              <a:buSzPct val="100000"/>
              <a:buChar char="○"/>
            </a:pPr>
            <a:r>
              <a:rPr lang="en" sz="1800"/>
              <a:t>We plan to host the Water Balloon Bash at Ben Hawes Park, and we will be renting one of the shelters. We have been in contact with Amanda Rogers, Director of Parks and Recreations, and she has instructed us to fill out an Special Event Application.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546525" y="112550"/>
            <a:ext cx="7980900" cy="979200"/>
          </a:xfrm>
          <a:prstGeom prst="rect">
            <a:avLst/>
          </a:prstGeom>
        </p:spPr>
        <p:txBody>
          <a:bodyPr lIns="91425" tIns="91425" rIns="91425" bIns="91425" anchor="ctr" anchorCtr="0">
            <a:noAutofit/>
          </a:bodyPr>
          <a:lstStyle/>
          <a:p>
            <a:pPr lvl="0" algn="ctr">
              <a:spcBef>
                <a:spcPts val="0"/>
              </a:spcBef>
              <a:buNone/>
            </a:pPr>
            <a:r>
              <a:rPr lang="en" sz="4800"/>
              <a:t>Obstacles</a:t>
            </a:r>
          </a:p>
        </p:txBody>
      </p:sp>
      <p:sp>
        <p:nvSpPr>
          <p:cNvPr id="148" name="Shape 148"/>
          <p:cNvSpPr txBox="1"/>
          <p:nvPr/>
        </p:nvSpPr>
        <p:spPr>
          <a:xfrm>
            <a:off x="191325" y="1018475"/>
            <a:ext cx="8952600" cy="3427200"/>
          </a:xfrm>
          <a:prstGeom prst="rect">
            <a:avLst/>
          </a:prstGeom>
          <a:noFill/>
          <a:ln>
            <a:noFill/>
          </a:ln>
        </p:spPr>
        <p:txBody>
          <a:bodyPr lIns="91425" tIns="91425" rIns="91425" bIns="91425" anchor="t" anchorCtr="0">
            <a:noAutofit/>
          </a:bodyPr>
          <a:lstStyle/>
          <a:p>
            <a:pPr marL="457200" lvl="0" indent="-228600" rtl="0">
              <a:spcBef>
                <a:spcPts val="0"/>
              </a:spcBef>
              <a:buChar char="●"/>
            </a:pPr>
            <a:r>
              <a:rPr lang="en" sz="2400" dirty="0"/>
              <a:t>If Ben Hawes isn't available, we plan to use Southern Oaks or Audubon</a:t>
            </a:r>
          </a:p>
          <a:p>
            <a:pPr marL="457200" lvl="0" indent="-228600" rtl="0">
              <a:spcBef>
                <a:spcPts val="0"/>
              </a:spcBef>
              <a:buChar char="●"/>
            </a:pPr>
            <a:r>
              <a:rPr lang="en" sz="2400" dirty="0"/>
              <a:t>If people get injured, we will have </a:t>
            </a:r>
            <a:r>
              <a:rPr lang="en" sz="2400" dirty="0" smtClean="0"/>
              <a:t>waivers </a:t>
            </a:r>
            <a:r>
              <a:rPr lang="en" sz="2400" dirty="0"/>
              <a:t>that say we are not responsible</a:t>
            </a:r>
          </a:p>
          <a:p>
            <a:pPr marL="457200" lvl="0" indent="-228600" rtl="0">
              <a:spcBef>
                <a:spcPts val="0"/>
              </a:spcBef>
              <a:buChar char="●"/>
            </a:pPr>
            <a:r>
              <a:rPr lang="en" sz="2400" dirty="0"/>
              <a:t>If the weather isn't appropriate, we will reschedule for another date</a:t>
            </a:r>
          </a:p>
          <a:p>
            <a:pPr marL="457200" lvl="0" indent="-228600" rtl="0">
              <a:spcBef>
                <a:spcPts val="0"/>
              </a:spcBef>
              <a:buChar char="●"/>
            </a:pPr>
            <a:r>
              <a:rPr lang="en" sz="2400" dirty="0"/>
              <a:t>If we don't have enough people sign up, we will revert to making the money through selling T-shirts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79000" y="213750"/>
            <a:ext cx="7995900" cy="923100"/>
          </a:xfrm>
          <a:prstGeom prst="rect">
            <a:avLst/>
          </a:prstGeom>
        </p:spPr>
        <p:txBody>
          <a:bodyPr lIns="91425" tIns="91425" rIns="91425" bIns="91425" anchor="ctr" anchorCtr="0">
            <a:noAutofit/>
          </a:bodyPr>
          <a:lstStyle/>
          <a:p>
            <a:pPr lvl="0" algn="ctr">
              <a:spcBef>
                <a:spcPts val="0"/>
              </a:spcBef>
              <a:buNone/>
            </a:pPr>
            <a:r>
              <a:rPr lang="en" sz="4800"/>
              <a:t>Budget</a:t>
            </a:r>
          </a:p>
        </p:txBody>
      </p:sp>
      <p:sp>
        <p:nvSpPr>
          <p:cNvPr id="154" name="Shape 154"/>
          <p:cNvSpPr txBox="1"/>
          <p:nvPr/>
        </p:nvSpPr>
        <p:spPr>
          <a:xfrm>
            <a:off x="675300" y="1564425"/>
            <a:ext cx="7878300" cy="30951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155" name="Shape 155"/>
          <p:cNvPicPr preferRelativeResize="0"/>
          <p:nvPr/>
        </p:nvPicPr>
        <p:blipFill>
          <a:blip r:embed="rId3">
            <a:alphaModFix/>
          </a:blip>
          <a:stretch>
            <a:fillRect/>
          </a:stretch>
        </p:blipFill>
        <p:spPr>
          <a:xfrm>
            <a:off x="236287" y="1298098"/>
            <a:ext cx="8756324" cy="3453951"/>
          </a:xfrm>
          <a:prstGeom prst="rect">
            <a:avLst/>
          </a:prstGeom>
          <a:noFill/>
          <a:ln>
            <a:noFill/>
          </a:ln>
        </p:spPr>
      </p:pic>
      <p:sp>
        <p:nvSpPr>
          <p:cNvPr id="156" name="Shape 156"/>
          <p:cNvSpPr/>
          <p:nvPr/>
        </p:nvSpPr>
        <p:spPr>
          <a:xfrm>
            <a:off x="5053025" y="2005025"/>
            <a:ext cx="462000" cy="42900"/>
          </a:xfrm>
          <a:prstGeom prst="rect">
            <a:avLst/>
          </a:prstGeom>
          <a:solidFill>
            <a:schemeClr val="lt1"/>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7" name="Shape 157"/>
          <p:cNvSpPr/>
          <p:nvPr/>
        </p:nvSpPr>
        <p:spPr>
          <a:xfrm>
            <a:off x="1338275" y="2476500"/>
            <a:ext cx="204900" cy="42900"/>
          </a:xfrm>
          <a:prstGeom prst="rect">
            <a:avLst/>
          </a:prstGeom>
          <a:solidFill>
            <a:schemeClr val="lt1"/>
          </a:solidFill>
          <a:ln w="9525"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782875" y="438875"/>
            <a:ext cx="7770900" cy="787800"/>
          </a:xfrm>
          <a:prstGeom prst="rect">
            <a:avLst/>
          </a:prstGeom>
        </p:spPr>
        <p:txBody>
          <a:bodyPr lIns="91425" tIns="91425" rIns="91425" bIns="91425" anchor="ctr" anchorCtr="0">
            <a:noAutofit/>
          </a:bodyPr>
          <a:lstStyle/>
          <a:p>
            <a:pPr lvl="0" algn="ctr">
              <a:spcBef>
                <a:spcPts val="0"/>
              </a:spcBef>
              <a:buNone/>
            </a:pPr>
            <a:r>
              <a:rPr lang="en" sz="4800"/>
              <a:t>Potential Funding Sources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373" y="1894033"/>
            <a:ext cx="8960627" cy="1681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p:nvPr/>
        </p:nvSpPr>
        <p:spPr>
          <a:xfrm>
            <a:off x="6530900" y="1268825"/>
            <a:ext cx="2244600" cy="3519300"/>
          </a:xfrm>
          <a:prstGeom prst="rect">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9" name="Shape 169"/>
          <p:cNvSpPr txBox="1">
            <a:spLocks noGrp="1"/>
          </p:cNvSpPr>
          <p:nvPr>
            <p:ph type="title"/>
          </p:nvPr>
        </p:nvSpPr>
        <p:spPr>
          <a:xfrm>
            <a:off x="297951" y="147900"/>
            <a:ext cx="7996799" cy="797322"/>
          </a:xfrm>
          <a:prstGeom prst="rect">
            <a:avLst/>
          </a:prstGeom>
        </p:spPr>
        <p:txBody>
          <a:bodyPr lIns="91425" tIns="91425" rIns="91425" bIns="91425" anchor="ctr" anchorCtr="0">
            <a:noAutofit/>
          </a:bodyPr>
          <a:lstStyle/>
          <a:p>
            <a:pPr lvl="0" algn="ctr">
              <a:spcBef>
                <a:spcPts val="0"/>
              </a:spcBef>
              <a:buNone/>
            </a:pPr>
            <a:r>
              <a:rPr lang="en" sz="4400" dirty="0"/>
              <a:t>Conclusion</a:t>
            </a:r>
          </a:p>
        </p:txBody>
      </p:sp>
      <p:sp>
        <p:nvSpPr>
          <p:cNvPr id="170" name="Shape 170"/>
          <p:cNvSpPr txBox="1"/>
          <p:nvPr/>
        </p:nvSpPr>
        <p:spPr>
          <a:xfrm>
            <a:off x="490250" y="832207"/>
            <a:ext cx="5889600" cy="4187543"/>
          </a:xfrm>
          <a:prstGeom prst="rect">
            <a:avLst/>
          </a:prstGeom>
          <a:noFill/>
          <a:ln>
            <a:noFill/>
          </a:ln>
        </p:spPr>
        <p:txBody>
          <a:bodyPr lIns="91425" tIns="91425" rIns="91425" bIns="91425" anchor="t" anchorCtr="0">
            <a:noAutofit/>
          </a:bodyPr>
          <a:lstStyle/>
          <a:p>
            <a:pPr marL="457200" lvl="0" indent="-349250" rtl="0">
              <a:spcBef>
                <a:spcPts val="0"/>
              </a:spcBef>
              <a:buSzPct val="100000"/>
              <a:buChar char="●"/>
            </a:pPr>
            <a:r>
              <a:rPr lang="en" sz="1800" dirty="0"/>
              <a:t>Our project will consist of raising money and spreading awareness for the Owensboro Autism Network by hosting a Water Balloon Bash at Ben Hawes Park on May </a:t>
            </a:r>
            <a:r>
              <a:rPr lang="en" sz="1800" dirty="0" smtClean="0"/>
              <a:t>21</a:t>
            </a:r>
            <a:r>
              <a:rPr lang="en" sz="1800" baseline="30000" dirty="0" smtClean="0"/>
              <a:t>st</a:t>
            </a:r>
            <a:r>
              <a:rPr lang="en" sz="1800" dirty="0" smtClean="0"/>
              <a:t>. </a:t>
            </a:r>
            <a:endParaRPr lang="en" sz="1800" dirty="0"/>
          </a:p>
          <a:p>
            <a:pPr marL="457200" lvl="0" indent="-349250" rtl="0">
              <a:spcBef>
                <a:spcPts val="0"/>
              </a:spcBef>
              <a:buSzPct val="100000"/>
              <a:buChar char="●"/>
            </a:pPr>
            <a:r>
              <a:rPr lang="en" sz="1800" dirty="0"/>
              <a:t>Our goal is to reach 500 people through the process of distributing flyers, selling t-shirts, and hosting a tournament water balloon fight and to raise $1,000 to donate to the Owensboro Autism Network.</a:t>
            </a:r>
          </a:p>
          <a:p>
            <a:pPr marL="457200" lvl="0" indent="-349250">
              <a:spcBef>
                <a:spcPts val="0"/>
              </a:spcBef>
              <a:buSzPct val="100000"/>
              <a:buChar char="●"/>
            </a:pPr>
            <a:r>
              <a:rPr lang="en" sz="1800" dirty="0"/>
              <a:t>We estimate that this project will cost us $298.10 out of the $500 given to us from the Life Science Academy grant. The remainder will be given to the Owensboro Autism Network</a:t>
            </a:r>
            <a:r>
              <a:rPr lang="en" sz="1800" dirty="0" smtClean="0"/>
              <a:t>.</a:t>
            </a:r>
          </a:p>
          <a:p>
            <a:pPr marL="457200" lvl="0" indent="-349250">
              <a:buSzPct val="100000"/>
              <a:buChar char="●"/>
            </a:pPr>
            <a:r>
              <a:rPr lang="en" sz="1800" dirty="0" smtClean="0"/>
              <a:t>Check out our website! </a:t>
            </a:r>
            <a:r>
              <a:rPr lang="en-US" sz="1800" dirty="0">
                <a:hlinkClick r:id="rId3"/>
              </a:rPr>
              <a:t>http://oanwaterballoonbash.weebly.com</a:t>
            </a:r>
            <a:r>
              <a:rPr lang="en-US" sz="1800" dirty="0" smtClean="0">
                <a:hlinkClick r:id="rId3"/>
              </a:rPr>
              <a:t>/</a:t>
            </a:r>
            <a:endParaRPr lang="en-US" sz="1800" dirty="0" smtClean="0"/>
          </a:p>
          <a:p>
            <a:pPr marL="107950" lvl="0">
              <a:buSzPct val="100000"/>
            </a:pPr>
            <a:endParaRPr lang="en" sz="1900" dirty="0"/>
          </a:p>
        </p:txBody>
      </p:sp>
      <p:pic>
        <p:nvPicPr>
          <p:cNvPr id="171" name="Shape 171"/>
          <p:cNvPicPr preferRelativeResize="0"/>
          <p:nvPr/>
        </p:nvPicPr>
        <p:blipFill>
          <a:blip r:embed="rId4">
            <a:alphaModFix/>
          </a:blip>
          <a:stretch>
            <a:fillRect/>
          </a:stretch>
        </p:blipFill>
        <p:spPr>
          <a:xfrm>
            <a:off x="6691314" y="1435250"/>
            <a:ext cx="1923775" cy="31659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9739" y="143838"/>
            <a:ext cx="8527551" cy="584775"/>
          </a:xfrm>
          <a:prstGeom prst="rect">
            <a:avLst/>
          </a:prstGeom>
          <a:noFill/>
        </p:spPr>
        <p:txBody>
          <a:bodyPr wrap="square" rtlCol="0">
            <a:spAutoFit/>
          </a:bodyPr>
          <a:lstStyle/>
          <a:p>
            <a:pPr lvl="0"/>
            <a:r>
              <a:rPr lang="en-US" sz="3200" dirty="0">
                <a:hlinkClick r:id="rId2"/>
              </a:rPr>
              <a:t>http://oanwaterballoonbash.weebly.com</a:t>
            </a:r>
            <a:r>
              <a:rPr lang="en-US" sz="3200" dirty="0" smtClean="0">
                <a:hlinkClick r:id="rId2"/>
              </a:rPr>
              <a:t>/</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353" y="1036832"/>
            <a:ext cx="7839182" cy="3682837"/>
          </a:xfrm>
          <a:prstGeom prst="rect">
            <a:avLst/>
          </a:prstGeom>
        </p:spPr>
      </p:pic>
    </p:spTree>
    <p:extLst>
      <p:ext uri="{BB962C8B-B14F-4D97-AF65-F5344CB8AC3E}">
        <p14:creationId xmlns:p14="http://schemas.microsoft.com/office/powerpoint/2010/main" val="3454424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p:nvPr/>
        </p:nvSpPr>
        <p:spPr>
          <a:xfrm>
            <a:off x="360150" y="360150"/>
            <a:ext cx="8351100" cy="967800"/>
          </a:xfrm>
          <a:prstGeom prst="rect">
            <a:avLst/>
          </a:prstGeom>
          <a:noFill/>
          <a:ln>
            <a:noFill/>
          </a:ln>
        </p:spPr>
        <p:txBody>
          <a:bodyPr lIns="91425" tIns="91425" rIns="91425" bIns="91425" anchor="t" anchorCtr="0">
            <a:noAutofit/>
          </a:bodyPr>
          <a:lstStyle/>
          <a:p>
            <a:pPr lvl="0" algn="ctr">
              <a:spcBef>
                <a:spcPts val="0"/>
              </a:spcBef>
              <a:buNone/>
            </a:pPr>
            <a:r>
              <a:rPr lang="en" sz="4800" dirty="0">
                <a:solidFill>
                  <a:schemeClr val="lt1"/>
                </a:solidFill>
                <a:latin typeface="Oswald"/>
                <a:ea typeface="Oswald"/>
                <a:cs typeface="Oswald"/>
                <a:sym typeface="Oswald"/>
              </a:rPr>
              <a:t>Project Summary</a:t>
            </a:r>
          </a:p>
        </p:txBody>
      </p:sp>
      <p:sp>
        <p:nvSpPr>
          <p:cNvPr id="69" name="Shape 69"/>
          <p:cNvSpPr txBox="1"/>
          <p:nvPr/>
        </p:nvSpPr>
        <p:spPr>
          <a:xfrm>
            <a:off x="551500" y="1294325"/>
            <a:ext cx="8103600" cy="3342600"/>
          </a:xfrm>
          <a:prstGeom prst="rect">
            <a:avLst/>
          </a:prstGeom>
          <a:noFill/>
          <a:ln>
            <a:noFill/>
          </a:ln>
        </p:spPr>
        <p:txBody>
          <a:bodyPr lIns="91425" tIns="91425" rIns="91425" bIns="91425" anchor="t" anchorCtr="0">
            <a:noAutofit/>
          </a:bodyPr>
          <a:lstStyle/>
          <a:p>
            <a:pPr marL="457200" lvl="0" indent="-393700" algn="l" rtl="0">
              <a:spcBef>
                <a:spcPts val="0"/>
              </a:spcBef>
              <a:buSzPct val="100000"/>
              <a:buChar char="●"/>
            </a:pPr>
            <a:r>
              <a:rPr lang="en" sz="2600" b="1" dirty="0">
                <a:solidFill>
                  <a:schemeClr val="bg2">
                    <a:lumMod val="50000"/>
                  </a:schemeClr>
                </a:solidFill>
              </a:rPr>
              <a:t>What’s the plan?</a:t>
            </a:r>
          </a:p>
          <a:p>
            <a:pPr marL="914400" lvl="1" indent="-393700" algn="l" rtl="0">
              <a:spcBef>
                <a:spcPts val="0"/>
              </a:spcBef>
              <a:buSzPct val="108333"/>
              <a:buChar char="○"/>
            </a:pPr>
            <a:r>
              <a:rPr lang="en" sz="2400" dirty="0">
                <a:solidFill>
                  <a:schemeClr val="bg2">
                    <a:lumMod val="50000"/>
                  </a:schemeClr>
                </a:solidFill>
              </a:rPr>
              <a:t>Our plan is to hold a water balloon tournament at Ben Hawes </a:t>
            </a:r>
            <a:r>
              <a:rPr lang="en" sz="2400" dirty="0" smtClean="0">
                <a:solidFill>
                  <a:schemeClr val="bg2">
                    <a:lumMod val="50000"/>
                  </a:schemeClr>
                </a:solidFill>
              </a:rPr>
              <a:t>Park </a:t>
            </a:r>
            <a:r>
              <a:rPr lang="en" sz="2400" dirty="0">
                <a:solidFill>
                  <a:schemeClr val="bg2">
                    <a:lumMod val="50000"/>
                  </a:schemeClr>
                </a:solidFill>
              </a:rPr>
              <a:t>on Saturday, May </a:t>
            </a:r>
            <a:r>
              <a:rPr lang="en" sz="2400" dirty="0" smtClean="0">
                <a:solidFill>
                  <a:schemeClr val="bg2">
                    <a:lumMod val="50000"/>
                  </a:schemeClr>
                </a:solidFill>
              </a:rPr>
              <a:t>21</a:t>
            </a:r>
            <a:r>
              <a:rPr lang="en" sz="2400" baseline="30000" dirty="0" smtClean="0">
                <a:solidFill>
                  <a:schemeClr val="bg2">
                    <a:lumMod val="50000"/>
                  </a:schemeClr>
                </a:solidFill>
              </a:rPr>
              <a:t>st</a:t>
            </a:r>
            <a:r>
              <a:rPr lang="en" sz="2400" dirty="0">
                <a:solidFill>
                  <a:schemeClr val="bg2">
                    <a:lumMod val="50000"/>
                  </a:schemeClr>
                </a:solidFill>
              </a:rPr>
              <a:t>.</a:t>
            </a:r>
            <a:r>
              <a:rPr lang="en" sz="2400" dirty="0" smtClean="0">
                <a:solidFill>
                  <a:schemeClr val="bg2">
                    <a:lumMod val="50000"/>
                  </a:schemeClr>
                </a:solidFill>
              </a:rPr>
              <a:t> </a:t>
            </a:r>
            <a:endParaRPr lang="en" sz="2400" dirty="0">
              <a:solidFill>
                <a:schemeClr val="bg2">
                  <a:lumMod val="50000"/>
                </a:schemeClr>
              </a:solidFill>
            </a:endParaRPr>
          </a:p>
          <a:p>
            <a:pPr marL="914400" lvl="1" indent="-393700" algn="l" rtl="0">
              <a:spcBef>
                <a:spcPts val="0"/>
              </a:spcBef>
              <a:buSzPct val="108333"/>
              <a:buChar char="○"/>
            </a:pPr>
            <a:r>
              <a:rPr lang="en" sz="2400" dirty="0">
                <a:solidFill>
                  <a:schemeClr val="bg2">
                    <a:lumMod val="50000"/>
                  </a:schemeClr>
                </a:solidFill>
              </a:rPr>
              <a:t>Our goal is to raise money and spread awareness for Owensboro Autism Network.</a:t>
            </a:r>
          </a:p>
          <a:p>
            <a:pPr marL="914400" lvl="1" indent="-393700" algn="l" rtl="0">
              <a:spcBef>
                <a:spcPts val="0"/>
              </a:spcBef>
              <a:buSzPct val="108333"/>
              <a:buChar char="○"/>
            </a:pPr>
            <a:r>
              <a:rPr lang="en" sz="2400" dirty="0">
                <a:solidFill>
                  <a:schemeClr val="bg2">
                    <a:lumMod val="50000"/>
                  </a:schemeClr>
                </a:solidFill>
              </a:rPr>
              <a:t>After budgeting, we ask for </a:t>
            </a:r>
            <a:r>
              <a:rPr lang="en" sz="2400" dirty="0" smtClean="0">
                <a:solidFill>
                  <a:schemeClr val="bg2">
                    <a:lumMod val="50000"/>
                  </a:schemeClr>
                </a:solidFill>
              </a:rPr>
              <a:t>$300 </a:t>
            </a:r>
            <a:r>
              <a:rPr lang="en" sz="2400" dirty="0">
                <a:solidFill>
                  <a:schemeClr val="bg2">
                    <a:lumMod val="50000"/>
                  </a:schemeClr>
                </a:solidFill>
              </a:rPr>
              <a:t>to make our plan happen.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90250" y="528900"/>
            <a:ext cx="8164800" cy="4085700"/>
          </a:xfrm>
          <a:prstGeom prst="rect">
            <a:avLst/>
          </a:prstGeom>
        </p:spPr>
        <p:txBody>
          <a:bodyPr lIns="91425" tIns="91425" rIns="91425" bIns="91425" anchor="ctr" anchorCtr="0">
            <a:noAutofit/>
          </a:bodyPr>
          <a:lstStyle/>
          <a:p>
            <a:pPr lvl="0" algn="ctr" rtl="0">
              <a:spcBef>
                <a:spcPts val="0"/>
              </a:spcBef>
              <a:buNone/>
            </a:pPr>
            <a:r>
              <a:rPr lang="en" sz="4800">
                <a:solidFill>
                  <a:schemeClr val="dk1"/>
                </a:solidFill>
              </a:rPr>
              <a:t>THANK YOU</a:t>
            </a:r>
            <a:r>
              <a:rPr lang="en" sz="4800"/>
              <a:t> to our expert panel, community collaborations, and our possible sponsors.</a:t>
            </a:r>
          </a:p>
          <a:p>
            <a:pPr lvl="0" algn="ctr" rtl="0">
              <a:spcBef>
                <a:spcPts val="0"/>
              </a:spcBef>
              <a:buNone/>
            </a:pPr>
            <a:endParaRPr sz="4800"/>
          </a:p>
          <a:p>
            <a:pPr lvl="0" algn="ctr">
              <a:spcBef>
                <a:spcPts val="0"/>
              </a:spcBef>
              <a:buNone/>
            </a:pPr>
            <a:r>
              <a:rPr lang="en" sz="4800">
                <a:solidFill>
                  <a:schemeClr val="dk1"/>
                </a:solidFill>
              </a:rPr>
              <a:t>QUESTIONS?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What is Autism Spectrum Disorder?</a:t>
            </a:r>
            <a:endParaRPr lang="en-US" dirty="0">
              <a:solidFill>
                <a:schemeClr val="bg1"/>
              </a:solidFill>
            </a:endParaRPr>
          </a:p>
        </p:txBody>
      </p:sp>
      <p:sp>
        <p:nvSpPr>
          <p:cNvPr id="3" name="Rectangle 2"/>
          <p:cNvSpPr/>
          <p:nvPr/>
        </p:nvSpPr>
        <p:spPr>
          <a:xfrm>
            <a:off x="174661" y="1417834"/>
            <a:ext cx="8866597" cy="3330848"/>
          </a:xfrm>
          <a:prstGeom prst="rect">
            <a:avLst/>
          </a:prstGeom>
        </p:spPr>
        <p:txBody>
          <a:bodyPr wrap="square">
            <a:spAutoFit/>
          </a:bodyPr>
          <a:lstStyle/>
          <a:p>
            <a:pPr marL="342900" lvl="0" indent="-342900">
              <a:lnSpc>
                <a:spcPct val="107000"/>
              </a:lnSpc>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Autism Spectrum Disorder</a:t>
            </a:r>
          </a:p>
          <a:p>
            <a:pPr marL="742950" lvl="1" indent="-285750">
              <a:lnSpc>
                <a:spcPct val="107000"/>
              </a:lnSpc>
              <a:buFont typeface="Courier New" panose="02070309020205020404" pitchFamily="49" charset="0"/>
              <a:buChar char="o"/>
            </a:pPr>
            <a:r>
              <a:rPr lang="en-US" sz="1800" dirty="0" smtClean="0">
                <a:solidFill>
                  <a:srgbClr val="222222"/>
                </a:solidFill>
                <a:latin typeface="+mj-lt"/>
                <a:ea typeface="Calibri" panose="020F0502020204030204" pitchFamily="34" charset="0"/>
                <a:cs typeface="Arial" panose="020B0604020202020204" pitchFamily="34" charset="0"/>
              </a:rPr>
              <a:t>Developmental </a:t>
            </a:r>
            <a:r>
              <a:rPr lang="en-US" sz="1800" dirty="0">
                <a:solidFill>
                  <a:srgbClr val="222222"/>
                </a:solidFill>
                <a:latin typeface="+mj-lt"/>
                <a:ea typeface="Calibri" panose="020F0502020204030204" pitchFamily="34" charset="0"/>
                <a:cs typeface="Arial" panose="020B0604020202020204" pitchFamily="34" charset="0"/>
              </a:rPr>
              <a:t>condition which affects individuals in two main areas: communication and social interaction.</a:t>
            </a:r>
            <a:endParaRPr lang="en-US" sz="1800" dirty="0">
              <a:latin typeface="+mj-lt"/>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solidFill>
                  <a:srgbClr val="222222"/>
                </a:solidFill>
                <a:latin typeface="+mj-lt"/>
                <a:ea typeface="Calibri" panose="020F0502020204030204" pitchFamily="34" charset="0"/>
                <a:cs typeface="Arial" panose="020B0604020202020204" pitchFamily="34" charset="0"/>
              </a:rPr>
              <a:t>Restricted, repetitive patterns of behavior, interests or activities.</a:t>
            </a:r>
            <a:endParaRPr lang="en-US" sz="1800" dirty="0">
              <a:latin typeface="+mj-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Owensboro Autism Network</a:t>
            </a:r>
          </a:p>
          <a:p>
            <a:pPr marL="742950" lvl="1" indent="-285750">
              <a:lnSpc>
                <a:spcPct val="107000"/>
              </a:lnSpc>
              <a:buFont typeface="Courier New" panose="02070309020205020404" pitchFamily="49" charset="0"/>
              <a:buChar char="o"/>
            </a:pPr>
            <a:r>
              <a:rPr lang="en-US" sz="1800" dirty="0">
                <a:latin typeface="+mj-lt"/>
                <a:ea typeface="Calibri" panose="020F0502020204030204" pitchFamily="34" charset="0"/>
                <a:cs typeface="Times New Roman" panose="02020603050405020304" pitchFamily="18" charset="0"/>
              </a:rPr>
              <a:t>Founded in July 2013</a:t>
            </a:r>
          </a:p>
          <a:p>
            <a:pPr marL="742950" lvl="1" indent="-285750">
              <a:lnSpc>
                <a:spcPct val="107000"/>
              </a:lnSpc>
              <a:buFont typeface="Courier New" panose="02070309020205020404" pitchFamily="49" charset="0"/>
              <a:buChar char="o"/>
            </a:pPr>
            <a:r>
              <a:rPr lang="en-US" sz="1800" dirty="0">
                <a:latin typeface="+mj-lt"/>
                <a:ea typeface="Calibri" panose="020F0502020204030204" pitchFamily="34" charset="0"/>
                <a:cs typeface="Times New Roman" panose="02020603050405020304" pitchFamily="18" charset="0"/>
              </a:rPr>
              <a:t>Co-Directors: Sandra Hammers and Whitney Logsdon</a:t>
            </a:r>
          </a:p>
          <a:p>
            <a:pPr marL="742950" lvl="1" indent="-285750">
              <a:lnSpc>
                <a:spcPct val="107000"/>
              </a:lnSpc>
              <a:buFont typeface="Courier New" panose="02070309020205020404" pitchFamily="49" charset="0"/>
              <a:buChar char="o"/>
            </a:pPr>
            <a:r>
              <a:rPr lang="en-US" sz="1800" dirty="0">
                <a:latin typeface="+mj-lt"/>
                <a:ea typeface="Calibri" panose="020F0502020204030204" pitchFamily="34" charset="0"/>
                <a:cs typeface="Times New Roman" panose="02020603050405020304" pitchFamily="18" charset="0"/>
              </a:rPr>
              <a:t>1 of 12 non-profit organizations located in the Ronald E. Logsdon Community Center.</a:t>
            </a:r>
          </a:p>
          <a:p>
            <a:pPr marL="742950" lvl="1" indent="-285750">
              <a:lnSpc>
                <a:spcPct val="107000"/>
              </a:lnSpc>
              <a:spcAft>
                <a:spcPts val="800"/>
              </a:spcAft>
              <a:buFont typeface="Courier New" panose="02070309020205020404" pitchFamily="49" charset="0"/>
              <a:buChar char="o"/>
            </a:pPr>
            <a:r>
              <a:rPr lang="en-US" sz="1800" dirty="0">
                <a:latin typeface="+mj-lt"/>
                <a:ea typeface="Calibri" panose="020F0502020204030204" pitchFamily="34" charset="0"/>
                <a:cs typeface="Times New Roman" panose="02020603050405020304" pitchFamily="18" charset="0"/>
              </a:rPr>
              <a:t>Provides trainings, information, assistance, and disability-friendly activities for families affected by Autism Spectrum Disorder.</a:t>
            </a:r>
            <a:endParaRPr lang="en-US" sz="1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04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106326" y="637953"/>
            <a:ext cx="8888818" cy="3710763"/>
          </a:xfrm>
          <a:prstGeom prst="rect">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4" name="Picture 3"/>
          <p:cNvPicPr>
            <a:picLocks noChangeAspect="1"/>
          </p:cNvPicPr>
          <p:nvPr/>
        </p:nvPicPr>
        <p:blipFill>
          <a:blip r:embed="rId3"/>
          <a:stretch>
            <a:fillRect/>
          </a:stretch>
        </p:blipFill>
        <p:spPr>
          <a:xfrm>
            <a:off x="185193" y="721507"/>
            <a:ext cx="8722242" cy="3550225"/>
          </a:xfrm>
          <a:prstGeom prst="rect">
            <a:avLst/>
          </a:prstGeom>
        </p:spPr>
      </p:pic>
      <p:sp>
        <p:nvSpPr>
          <p:cNvPr id="5" name="TextBox 4"/>
          <p:cNvSpPr txBox="1"/>
          <p:nvPr/>
        </p:nvSpPr>
        <p:spPr>
          <a:xfrm>
            <a:off x="0" y="4835723"/>
            <a:ext cx="6678204" cy="307777"/>
          </a:xfrm>
          <a:prstGeom prst="rect">
            <a:avLst/>
          </a:prstGeom>
          <a:noFill/>
        </p:spPr>
        <p:txBody>
          <a:bodyPr wrap="square" rtlCol="0">
            <a:spAutoFit/>
          </a:bodyPr>
          <a:lstStyle/>
          <a:p>
            <a:r>
              <a:rPr lang="en-US" dirty="0" smtClean="0"/>
              <a:t>Source: AAP, Economic Burden of Childhood Autism Spectrum Disorders (2014)</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90250" y="528900"/>
            <a:ext cx="8243700" cy="866700"/>
          </a:xfrm>
          <a:prstGeom prst="rect">
            <a:avLst/>
          </a:prstGeom>
        </p:spPr>
        <p:txBody>
          <a:bodyPr lIns="91425" tIns="91425" rIns="91425" bIns="91425" anchor="ctr" anchorCtr="0">
            <a:noAutofit/>
          </a:bodyPr>
          <a:lstStyle/>
          <a:p>
            <a:pPr lvl="0" algn="ctr">
              <a:spcBef>
                <a:spcPts val="0"/>
              </a:spcBef>
              <a:buNone/>
            </a:pPr>
            <a:r>
              <a:rPr lang="en" sz="4800"/>
              <a:t>The Identified Need</a:t>
            </a:r>
          </a:p>
        </p:txBody>
      </p:sp>
      <p:sp>
        <p:nvSpPr>
          <p:cNvPr id="75" name="Shape 75"/>
          <p:cNvSpPr txBox="1"/>
          <p:nvPr/>
        </p:nvSpPr>
        <p:spPr>
          <a:xfrm>
            <a:off x="689100" y="1553175"/>
            <a:ext cx="7765800" cy="3129000"/>
          </a:xfrm>
          <a:prstGeom prst="rect">
            <a:avLst/>
          </a:prstGeom>
          <a:noFill/>
          <a:ln>
            <a:noFill/>
          </a:ln>
        </p:spPr>
        <p:txBody>
          <a:bodyPr lIns="91425" tIns="91425" rIns="91425" bIns="91425" anchor="t" anchorCtr="0">
            <a:noAutofit/>
          </a:bodyPr>
          <a:lstStyle/>
          <a:p>
            <a:pPr marL="457200" lvl="0" indent="-368300" rtl="0">
              <a:spcBef>
                <a:spcPts val="0"/>
              </a:spcBef>
              <a:buSzPct val="100000"/>
              <a:buChar char="●"/>
            </a:pPr>
            <a:r>
              <a:rPr lang="en" sz="2200"/>
              <a:t>1 in 68 children has been identified with autism spectrum disorder (</a:t>
            </a:r>
            <a:r>
              <a:rPr lang="en" sz="2200" u="sng">
                <a:solidFill>
                  <a:schemeClr val="dk1"/>
                </a:solidFill>
                <a:hlinkClick r:id="rId3"/>
              </a:rPr>
              <a:t>CDC 2014</a:t>
            </a:r>
            <a:r>
              <a:rPr lang="en" sz="2200"/>
              <a:t>)</a:t>
            </a:r>
          </a:p>
          <a:p>
            <a:pPr marL="457200" lvl="0" indent="-368300" rtl="0">
              <a:spcBef>
                <a:spcPts val="0"/>
              </a:spcBef>
              <a:buSzPct val="100000"/>
              <a:buChar char="●"/>
            </a:pPr>
            <a:r>
              <a:rPr lang="en" sz="2200"/>
              <a:t>Approximately one in 42 boys and one in 189 girls living in the ADDM (Autism and Developmental Disabilities Monitoring) Network communities were identified as having ASD (</a:t>
            </a:r>
            <a:r>
              <a:rPr lang="en" sz="2200" u="sng">
                <a:solidFill>
                  <a:schemeClr val="dk1"/>
                </a:solidFill>
                <a:hlinkClick r:id="rId3"/>
              </a:rPr>
              <a:t>CDC 2014</a:t>
            </a:r>
            <a:r>
              <a:rPr lang="en" sz="2200"/>
              <a:t>)</a:t>
            </a:r>
          </a:p>
          <a:p>
            <a:pPr marL="457200" lvl="0" indent="-368300">
              <a:spcBef>
                <a:spcPts val="0"/>
              </a:spcBef>
              <a:buSzPct val="100000"/>
              <a:buChar char="●"/>
            </a:pPr>
            <a:r>
              <a:rPr lang="en" sz="2200"/>
              <a:t>31% of children with ASD were classified as having IQ scores in the range of intellectual disability (</a:t>
            </a:r>
            <a:r>
              <a:rPr lang="en" sz="2200" u="sng">
                <a:solidFill>
                  <a:schemeClr val="dk1"/>
                </a:solidFill>
                <a:hlinkClick r:id="rId4"/>
              </a:rPr>
              <a:t>CDC 2014</a:t>
            </a:r>
            <a:r>
              <a:rPr lang="en" sz="220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Shape 80"/>
          <p:cNvPicPr preferRelativeResize="0"/>
          <p:nvPr/>
        </p:nvPicPr>
        <p:blipFill>
          <a:blip r:embed="rId3">
            <a:alphaModFix/>
          </a:blip>
          <a:stretch>
            <a:fillRect/>
          </a:stretch>
        </p:blipFill>
        <p:spPr>
          <a:xfrm>
            <a:off x="2303287" y="112087"/>
            <a:ext cx="4537424" cy="4919325"/>
          </a:xfrm>
          <a:prstGeom prst="rect">
            <a:avLst/>
          </a:prstGeom>
          <a:noFill/>
          <a:ln>
            <a:noFill/>
          </a:ln>
        </p:spPr>
      </p:pic>
      <p:sp>
        <p:nvSpPr>
          <p:cNvPr id="81" name="Shape 81"/>
          <p:cNvSpPr/>
          <p:nvPr/>
        </p:nvSpPr>
        <p:spPr>
          <a:xfrm rot="-5400000">
            <a:off x="-835075" y="1687499"/>
            <a:ext cx="4215600" cy="1662600"/>
          </a:xfrm>
          <a:prstGeom prst="triangle">
            <a:avLst>
              <a:gd name="adj" fmla="val 47807"/>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2" name="Shape 82"/>
          <p:cNvSpPr/>
          <p:nvPr/>
        </p:nvSpPr>
        <p:spPr>
          <a:xfrm rot="5400000">
            <a:off x="5755450" y="1670675"/>
            <a:ext cx="4284300" cy="1715100"/>
          </a:xfrm>
          <a:prstGeom prst="triangle">
            <a:avLst>
              <a:gd name="adj" fmla="val 50000"/>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p:nvPr/>
        </p:nvSpPr>
        <p:spPr>
          <a:xfrm>
            <a:off x="0" y="81950"/>
            <a:ext cx="4827600" cy="4784700"/>
          </a:xfrm>
          <a:prstGeom prst="ellipse">
            <a:avLst/>
          </a:prstGeom>
          <a:solidFill>
            <a:schemeClr val="dk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88" name="Shape 88"/>
          <p:cNvPicPr preferRelativeResize="0"/>
          <p:nvPr/>
        </p:nvPicPr>
        <p:blipFill rotWithShape="1">
          <a:blip r:embed="rId3">
            <a:alphaModFix/>
          </a:blip>
          <a:srcRect l="16637" t="10277" r="15813" b="8481"/>
          <a:stretch/>
        </p:blipFill>
        <p:spPr>
          <a:xfrm>
            <a:off x="-126488" y="307500"/>
            <a:ext cx="5261076" cy="4468999"/>
          </a:xfrm>
          <a:prstGeom prst="rect">
            <a:avLst/>
          </a:prstGeom>
          <a:noFill/>
          <a:ln>
            <a:noFill/>
          </a:ln>
        </p:spPr>
      </p:pic>
      <p:sp>
        <p:nvSpPr>
          <p:cNvPr id="89" name="Shape 89"/>
          <p:cNvSpPr txBox="1">
            <a:spLocks noGrp="1"/>
          </p:cNvSpPr>
          <p:nvPr>
            <p:ph type="title"/>
          </p:nvPr>
        </p:nvSpPr>
        <p:spPr>
          <a:xfrm>
            <a:off x="4963025" y="528900"/>
            <a:ext cx="3854400" cy="4085700"/>
          </a:xfrm>
          <a:prstGeom prst="rect">
            <a:avLst/>
          </a:prstGeom>
        </p:spPr>
        <p:txBody>
          <a:bodyPr lIns="91425" tIns="91425" rIns="91425" bIns="91425" anchor="ctr" anchorCtr="0">
            <a:noAutofit/>
          </a:bodyPr>
          <a:lstStyle/>
          <a:p>
            <a:pPr lvl="0" algn="ctr" rtl="0">
              <a:spcBef>
                <a:spcPts val="0"/>
              </a:spcBef>
              <a:buNone/>
            </a:pPr>
            <a:r>
              <a:rPr lang="en" sz="2200">
                <a:latin typeface="Arial"/>
                <a:ea typeface="Arial"/>
                <a:cs typeface="Arial"/>
                <a:sym typeface="Arial"/>
              </a:rPr>
              <a:t>This pie chart shows percent distribution of child’s age when their parent or guardian was first told that their child had autism spectrum disorder among children aged 6-17 years.</a:t>
            </a:r>
          </a:p>
        </p:txBody>
      </p:sp>
      <p:sp>
        <p:nvSpPr>
          <p:cNvPr id="90" name="Shape 90"/>
          <p:cNvSpPr txBox="1"/>
          <p:nvPr/>
        </p:nvSpPr>
        <p:spPr>
          <a:xfrm>
            <a:off x="0" y="4790425"/>
            <a:ext cx="6405900" cy="635100"/>
          </a:xfrm>
          <a:prstGeom prst="rect">
            <a:avLst/>
          </a:prstGeom>
          <a:noFill/>
          <a:ln>
            <a:noFill/>
          </a:ln>
        </p:spPr>
        <p:txBody>
          <a:bodyPr lIns="91425" tIns="91425" rIns="91425" bIns="91425" anchor="t" anchorCtr="0">
            <a:noAutofit/>
          </a:bodyPr>
          <a:lstStyle/>
          <a:p>
            <a:pPr lvl="0">
              <a:spcBef>
                <a:spcPts val="0"/>
              </a:spcBef>
              <a:buNone/>
            </a:pPr>
            <a:r>
              <a:rPr lang="en"/>
              <a:t>Source: CDC/NCHS, Survey of Pathways to Diagnosis and Services (2011)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86350" y="0"/>
            <a:ext cx="8333700" cy="1328100"/>
          </a:xfrm>
          <a:prstGeom prst="rect">
            <a:avLst/>
          </a:prstGeom>
        </p:spPr>
        <p:txBody>
          <a:bodyPr lIns="91425" tIns="91425" rIns="91425" bIns="91425" anchor="ctr" anchorCtr="0">
            <a:noAutofit/>
          </a:bodyPr>
          <a:lstStyle/>
          <a:p>
            <a:pPr lvl="0" algn="ctr">
              <a:spcBef>
                <a:spcPts val="0"/>
              </a:spcBef>
              <a:buNone/>
            </a:pPr>
            <a:r>
              <a:rPr lang="en" sz="4800"/>
              <a:t>Project Description</a:t>
            </a:r>
          </a:p>
        </p:txBody>
      </p:sp>
      <p:sp>
        <p:nvSpPr>
          <p:cNvPr id="96" name="Shape 96"/>
          <p:cNvSpPr txBox="1"/>
          <p:nvPr/>
        </p:nvSpPr>
        <p:spPr>
          <a:xfrm>
            <a:off x="244500" y="1032450"/>
            <a:ext cx="8511900" cy="3967200"/>
          </a:xfrm>
          <a:prstGeom prst="rect">
            <a:avLst/>
          </a:prstGeom>
          <a:noFill/>
          <a:ln>
            <a:noFill/>
          </a:ln>
        </p:spPr>
        <p:txBody>
          <a:bodyPr lIns="91425" tIns="91425" rIns="91425" bIns="91425" anchor="t" anchorCtr="0">
            <a:noAutofit/>
          </a:bodyPr>
          <a:lstStyle/>
          <a:p>
            <a:pPr marL="457200" lvl="0" indent="-349250" rtl="0">
              <a:spcBef>
                <a:spcPts val="0"/>
              </a:spcBef>
              <a:buSzPct val="100000"/>
              <a:buChar char="●"/>
            </a:pPr>
            <a:r>
              <a:rPr lang="en" sz="1900" dirty="0"/>
              <a:t>Host a water balloon bash to help raise money and awareness for the Owensboro Autism Network</a:t>
            </a:r>
          </a:p>
          <a:p>
            <a:pPr marL="457200" lvl="0" indent="-349250" rtl="0">
              <a:spcBef>
                <a:spcPts val="0"/>
              </a:spcBef>
              <a:buSzPct val="100000"/>
              <a:buChar char="●"/>
            </a:pPr>
            <a:r>
              <a:rPr lang="en" sz="1900" b="1" dirty="0"/>
              <a:t>Location</a:t>
            </a:r>
          </a:p>
          <a:p>
            <a:pPr marL="914400" lvl="1" indent="-349250" rtl="0">
              <a:spcBef>
                <a:spcPts val="0"/>
              </a:spcBef>
              <a:buSzPct val="100000"/>
              <a:buChar char="○"/>
            </a:pPr>
            <a:r>
              <a:rPr lang="en" sz="1900" dirty="0"/>
              <a:t>Ben Hawes Park</a:t>
            </a:r>
          </a:p>
          <a:p>
            <a:pPr marL="914400" lvl="1" indent="-349250" rtl="0">
              <a:spcBef>
                <a:spcPts val="0"/>
              </a:spcBef>
              <a:buSzPct val="100000"/>
              <a:buChar char="○"/>
            </a:pPr>
            <a:r>
              <a:rPr lang="en" sz="1900" dirty="0"/>
              <a:t>Run from 8:00 A.M. to 12:00 P.M. on May </a:t>
            </a:r>
            <a:r>
              <a:rPr lang="en" sz="1900" dirty="0" smtClean="0"/>
              <a:t>21th</a:t>
            </a:r>
            <a:r>
              <a:rPr lang="en" sz="1900" dirty="0"/>
              <a:t>, 2016</a:t>
            </a:r>
          </a:p>
          <a:p>
            <a:pPr marL="457200" lvl="0" indent="-349250" rtl="0">
              <a:spcBef>
                <a:spcPts val="0"/>
              </a:spcBef>
              <a:buSzPct val="100000"/>
              <a:buChar char="●"/>
            </a:pPr>
            <a:r>
              <a:rPr lang="en" sz="1900" b="1" dirty="0"/>
              <a:t>Tournament play</a:t>
            </a:r>
          </a:p>
          <a:p>
            <a:pPr marL="914400" lvl="1" indent="-349250" rtl="0">
              <a:spcBef>
                <a:spcPts val="0"/>
              </a:spcBef>
              <a:buSzPct val="100000"/>
              <a:buChar char="○"/>
            </a:pPr>
            <a:r>
              <a:rPr lang="en" sz="1900" dirty="0"/>
              <a:t>Teams of 4-8 people</a:t>
            </a:r>
          </a:p>
          <a:p>
            <a:pPr marL="914400" lvl="1" indent="-349250" rtl="0">
              <a:spcBef>
                <a:spcPts val="0"/>
              </a:spcBef>
              <a:buSzPct val="100000"/>
              <a:buChar char="○"/>
            </a:pPr>
            <a:r>
              <a:rPr lang="en" sz="1900" dirty="0"/>
              <a:t>Admittance fee of $5 per person (if signed up by May </a:t>
            </a:r>
            <a:r>
              <a:rPr lang="en" sz="1900" dirty="0" smtClean="0"/>
              <a:t>13th)</a:t>
            </a:r>
            <a:endParaRPr lang="en" sz="1900" dirty="0"/>
          </a:p>
          <a:p>
            <a:pPr marL="914400" lvl="1" indent="-349250" rtl="0">
              <a:spcBef>
                <a:spcPts val="0"/>
              </a:spcBef>
              <a:buSzPct val="100000"/>
              <a:buChar char="○"/>
            </a:pPr>
            <a:r>
              <a:rPr lang="en" sz="1900" dirty="0"/>
              <a:t>Late sign up from May </a:t>
            </a:r>
            <a:r>
              <a:rPr lang="en" sz="1900" dirty="0" smtClean="0"/>
              <a:t>14 </a:t>
            </a:r>
            <a:r>
              <a:rPr lang="en" sz="1900" dirty="0"/>
              <a:t>- May </a:t>
            </a:r>
            <a:r>
              <a:rPr lang="en" sz="1900" dirty="0" smtClean="0"/>
              <a:t>18, </a:t>
            </a:r>
            <a:r>
              <a:rPr lang="en" sz="1900" dirty="0"/>
              <a:t>$8.00 per person</a:t>
            </a:r>
          </a:p>
          <a:p>
            <a:pPr marL="457200" lvl="0" indent="-349250" rtl="0">
              <a:spcBef>
                <a:spcPts val="0"/>
              </a:spcBef>
              <a:buSzPct val="100000"/>
              <a:buChar char="●"/>
            </a:pPr>
            <a:r>
              <a:rPr lang="en" sz="1900" b="1" dirty="0"/>
              <a:t>Recreational</a:t>
            </a:r>
            <a:r>
              <a:rPr lang="en" sz="1900" b="1" u="sng" dirty="0"/>
              <a:t> Play</a:t>
            </a:r>
          </a:p>
          <a:p>
            <a:pPr marL="914400" lvl="1" indent="-349250" rtl="0">
              <a:spcBef>
                <a:spcPts val="0"/>
              </a:spcBef>
              <a:buSzPct val="100000"/>
              <a:buChar char="○"/>
            </a:pPr>
            <a:r>
              <a:rPr lang="en" sz="1900" dirty="0"/>
              <a:t>Different field</a:t>
            </a:r>
          </a:p>
          <a:p>
            <a:pPr marL="914400" lvl="1" indent="-349250" rtl="0">
              <a:spcBef>
                <a:spcPts val="0"/>
              </a:spcBef>
              <a:buSzPct val="100000"/>
              <a:buChar char="○"/>
            </a:pPr>
            <a:r>
              <a:rPr lang="en" sz="1900" dirty="0"/>
              <a:t>All ages allowed</a:t>
            </a:r>
          </a:p>
          <a:p>
            <a:pPr marL="914400" lvl="1" indent="-349250" rtl="0">
              <a:spcBef>
                <a:spcPts val="0"/>
              </a:spcBef>
              <a:buSzPct val="100000"/>
              <a:buChar char="○"/>
            </a:pPr>
            <a:r>
              <a:rPr lang="en" sz="1900" dirty="0"/>
              <a:t>Admittance fee and its terms will remain the same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760375" y="348825"/>
            <a:ext cx="7365600" cy="799200"/>
          </a:xfrm>
          <a:prstGeom prst="rect">
            <a:avLst/>
          </a:prstGeom>
        </p:spPr>
        <p:txBody>
          <a:bodyPr lIns="91425" tIns="91425" rIns="91425" bIns="91425" anchor="ctr" anchorCtr="0">
            <a:noAutofit/>
          </a:bodyPr>
          <a:lstStyle/>
          <a:p>
            <a:pPr lvl="0" algn="ctr">
              <a:spcBef>
                <a:spcPts val="0"/>
              </a:spcBef>
              <a:buNone/>
            </a:pPr>
            <a:r>
              <a:rPr lang="en" sz="4800"/>
              <a:t>Project Description (cont.)</a:t>
            </a:r>
          </a:p>
        </p:txBody>
      </p:sp>
      <p:sp>
        <p:nvSpPr>
          <p:cNvPr id="102" name="Shape 102"/>
          <p:cNvSpPr txBox="1"/>
          <p:nvPr/>
        </p:nvSpPr>
        <p:spPr>
          <a:xfrm>
            <a:off x="213850" y="1167925"/>
            <a:ext cx="8835000" cy="3410100"/>
          </a:xfrm>
          <a:prstGeom prst="rect">
            <a:avLst/>
          </a:prstGeom>
          <a:noFill/>
          <a:ln>
            <a:noFill/>
          </a:ln>
        </p:spPr>
        <p:txBody>
          <a:bodyPr lIns="91425" tIns="91425" rIns="91425" bIns="91425" anchor="t" anchorCtr="0">
            <a:noAutofit/>
          </a:bodyPr>
          <a:lstStyle/>
          <a:p>
            <a:pPr marL="457200" lvl="0" indent="-381000" rtl="0">
              <a:spcBef>
                <a:spcPts val="0"/>
              </a:spcBef>
              <a:buSzPct val="100000"/>
              <a:buChar char="●"/>
            </a:pPr>
            <a:r>
              <a:rPr lang="en" sz="2400" b="1" dirty="0"/>
              <a:t>Snacks</a:t>
            </a:r>
          </a:p>
          <a:p>
            <a:pPr marL="914400" lvl="1" indent="-381000" rtl="0">
              <a:spcBef>
                <a:spcPts val="0"/>
              </a:spcBef>
              <a:buSzPct val="100000"/>
              <a:buChar char="○"/>
            </a:pPr>
            <a:r>
              <a:rPr lang="en" sz="2400" dirty="0"/>
              <a:t>Bananas, apples, and water provided to everyone</a:t>
            </a:r>
          </a:p>
          <a:p>
            <a:pPr marL="914400" lvl="1" indent="-381000" rtl="0">
              <a:spcBef>
                <a:spcPts val="0"/>
              </a:spcBef>
              <a:buSzPct val="100000"/>
              <a:buChar char="○"/>
            </a:pPr>
            <a:r>
              <a:rPr lang="en" sz="2400" dirty="0"/>
              <a:t>Located inside shelter</a:t>
            </a:r>
          </a:p>
          <a:p>
            <a:pPr marL="457200" lvl="0" indent="-381000" rtl="0">
              <a:spcBef>
                <a:spcPts val="0"/>
              </a:spcBef>
              <a:buSzPct val="100000"/>
              <a:buChar char="●"/>
            </a:pPr>
            <a:r>
              <a:rPr lang="en" sz="2400" dirty="0"/>
              <a:t>No bathing suits allowed</a:t>
            </a:r>
          </a:p>
          <a:p>
            <a:pPr marL="914400" lvl="1" indent="-381000" rtl="0">
              <a:spcBef>
                <a:spcPts val="0"/>
              </a:spcBef>
              <a:buSzPct val="100000"/>
              <a:buChar char="○"/>
            </a:pPr>
            <a:r>
              <a:rPr lang="en" sz="2400" dirty="0"/>
              <a:t>Community project</a:t>
            </a:r>
          </a:p>
          <a:p>
            <a:pPr marL="914400" lvl="1" indent="-381000" rtl="0">
              <a:spcBef>
                <a:spcPts val="0"/>
              </a:spcBef>
              <a:buSzPct val="100000"/>
              <a:buChar char="○"/>
            </a:pPr>
            <a:r>
              <a:rPr lang="en" sz="2400" dirty="0"/>
              <a:t>All-age groups</a:t>
            </a:r>
          </a:p>
          <a:p>
            <a:pPr marL="1371600" lvl="2" indent="-381000" rtl="0">
              <a:spcBef>
                <a:spcPts val="0"/>
              </a:spcBef>
              <a:buSzPct val="100000"/>
              <a:buChar char="■"/>
            </a:pPr>
            <a:r>
              <a:rPr lang="en" sz="2400" dirty="0"/>
              <a:t>Track/basketball shorts</a:t>
            </a:r>
          </a:p>
          <a:p>
            <a:pPr marL="1371600" lvl="2" indent="-381000" rtl="0">
              <a:spcBef>
                <a:spcPts val="0"/>
              </a:spcBef>
              <a:buSzPct val="100000"/>
              <a:buChar char="■"/>
            </a:pPr>
            <a:r>
              <a:rPr lang="en" sz="2400" dirty="0"/>
              <a:t>Tank tops</a:t>
            </a:r>
          </a:p>
          <a:p>
            <a:pPr marL="1371600" lvl="2" indent="-381000" rtl="0">
              <a:spcBef>
                <a:spcPts val="0"/>
              </a:spcBef>
              <a:buSzPct val="100000"/>
              <a:buChar char="■"/>
            </a:pPr>
            <a:r>
              <a:rPr lang="en" sz="2400" dirty="0"/>
              <a:t>T-shirts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972</Words>
  <Application>Microsoft Office PowerPoint</Application>
  <PresentationFormat>On-screen Show (16:9)</PresentationFormat>
  <Paragraphs>102</Paragraphs>
  <Slides>20</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Symbol</vt:lpstr>
      <vt:lpstr>Source Code Pro</vt:lpstr>
      <vt:lpstr>Oswald</vt:lpstr>
      <vt:lpstr>Times New Roman</vt:lpstr>
      <vt:lpstr>modern-writer</vt:lpstr>
      <vt:lpstr>Owensboro Autism Network:  Water Balloon Bash</vt:lpstr>
      <vt:lpstr>PowerPoint Presentation</vt:lpstr>
      <vt:lpstr>What is Autism Spectrum Disorder?</vt:lpstr>
      <vt:lpstr>PowerPoint Presentation</vt:lpstr>
      <vt:lpstr>The Identified Need</vt:lpstr>
      <vt:lpstr>PowerPoint Presentation</vt:lpstr>
      <vt:lpstr>This pie chart shows percent distribution of child’s age when their parent or guardian was first told that their child had autism spectrum disorder among children aged 6-17 years.</vt:lpstr>
      <vt:lpstr>Project Description</vt:lpstr>
      <vt:lpstr>Project Description (cont.)</vt:lpstr>
      <vt:lpstr>Objectives</vt:lpstr>
      <vt:lpstr>Target Audience &amp; Partner Organizations</vt:lpstr>
      <vt:lpstr>How Will Your Project Help?</vt:lpstr>
      <vt:lpstr>Timeline</vt:lpstr>
      <vt:lpstr>Roles and Responsibilities &amp; Community Collaboration </vt:lpstr>
      <vt:lpstr>Obstacles</vt:lpstr>
      <vt:lpstr>Budget</vt:lpstr>
      <vt:lpstr>Potential Funding Sources</vt:lpstr>
      <vt:lpstr>Conclusion</vt:lpstr>
      <vt:lpstr>PowerPoint Presentation</vt:lpstr>
      <vt:lpstr>THANK YOU to our expert panel, community collaborations, and our possible sponsors.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Owensboro Autism Network:  Water Balloon Bash</dc:title>
  <dc:creator>Canary, Savana</dc:creator>
  <cp:lastModifiedBy>NatalieM</cp:lastModifiedBy>
  <cp:revision>16</cp:revision>
  <dcterms:modified xsi:type="dcterms:W3CDTF">2016-04-10T16:59:40Z</dcterms:modified>
</cp:coreProperties>
</file>