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F37B6-10FC-4FE6-B373-9F9B8AC3431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F37B6-10FC-4FE6-B373-9F9B8AC3431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F37B6-10FC-4FE6-B373-9F9B8AC3431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F37B6-10FC-4FE6-B373-9F9B8AC3431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F37B6-10FC-4FE6-B373-9F9B8AC3431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F37B6-10FC-4FE6-B373-9F9B8AC3431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F37B6-10FC-4FE6-B373-9F9B8AC34317}"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F37B6-10FC-4FE6-B373-9F9B8AC34317}"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F37B6-10FC-4FE6-B373-9F9B8AC34317}"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F37B6-10FC-4FE6-B373-9F9B8AC3431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F37B6-10FC-4FE6-B373-9F9B8AC3431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ECB4-9BF2-418D-A50E-AF9F611340AB}"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F37B6-10FC-4FE6-B373-9F9B8AC34317}"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ECB4-9BF2-418D-A50E-AF9F61134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mgbase.info/images/safe-wallpapers/digital_art/1_miscellaneous_digital_art/14728_1_miscellaneous_digital_art_red.jpg"/>
          <p:cNvPicPr>
            <a:picLocks noChangeAspect="1" noChangeArrowheads="1"/>
          </p:cNvPicPr>
          <p:nvPr/>
        </p:nvPicPr>
        <p:blipFill>
          <a:blip r:embed="rId2" cstate="print"/>
          <a:srcRect/>
          <a:stretch>
            <a:fillRect/>
          </a:stretch>
        </p:blipFill>
        <p:spPr bwMode="auto">
          <a:xfrm>
            <a:off x="0" y="0"/>
            <a:ext cx="9372600" cy="6858000"/>
          </a:xfrm>
          <a:prstGeom prst="rect">
            <a:avLst/>
          </a:prstGeom>
          <a:noFill/>
        </p:spPr>
      </p:pic>
      <p:sp>
        <p:nvSpPr>
          <p:cNvPr id="2" name="Title 1"/>
          <p:cNvSpPr>
            <a:spLocks noGrp="1"/>
          </p:cNvSpPr>
          <p:nvPr>
            <p:ph type="ctrTitle"/>
          </p:nvPr>
        </p:nvSpPr>
        <p:spPr>
          <a:xfrm>
            <a:off x="3657600" y="3810000"/>
            <a:ext cx="4191000" cy="1470025"/>
          </a:xfrm>
        </p:spPr>
        <p:txBody>
          <a:bodyPr/>
          <a:lstStyle/>
          <a:p>
            <a:pPr algn="r"/>
            <a:r>
              <a:rPr lang="en-US" dirty="0" smtClean="0">
                <a:solidFill>
                  <a:schemeClr val="bg1"/>
                </a:solidFill>
              </a:rPr>
              <a:t>Step Up The Beat</a:t>
            </a:r>
            <a:endParaRPr lang="en-US" dirty="0">
              <a:solidFill>
                <a:schemeClr val="bg1"/>
              </a:solidFill>
            </a:endParaRPr>
          </a:p>
        </p:txBody>
      </p:sp>
      <p:sp>
        <p:nvSpPr>
          <p:cNvPr id="3" name="Subtitle 2"/>
          <p:cNvSpPr>
            <a:spLocks noGrp="1"/>
          </p:cNvSpPr>
          <p:nvPr>
            <p:ph type="subTitle" idx="1"/>
          </p:nvPr>
        </p:nvSpPr>
        <p:spPr>
          <a:xfrm>
            <a:off x="5638800" y="5638800"/>
            <a:ext cx="3505200" cy="990600"/>
          </a:xfrm>
        </p:spPr>
        <p:txBody>
          <a:bodyPr/>
          <a:lstStyle/>
          <a:p>
            <a:pPr algn="r"/>
            <a:r>
              <a:rPr lang="en-US" dirty="0" smtClean="0"/>
              <a:t>GRANT PROPOSAL</a:t>
            </a:r>
            <a:endParaRPr lang="en-US"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3</a:t>
            </a:r>
            <a:endParaRPr lang="en-US" dirty="0"/>
          </a:p>
        </p:txBody>
      </p:sp>
      <p:sp>
        <p:nvSpPr>
          <p:cNvPr id="3" name="Content Placeholder 2"/>
          <p:cNvSpPr>
            <a:spLocks noGrp="1"/>
          </p:cNvSpPr>
          <p:nvPr>
            <p:ph idx="1"/>
          </p:nvPr>
        </p:nvSpPr>
        <p:spPr>
          <a:xfrm>
            <a:off x="5029200" y="1295400"/>
            <a:ext cx="3657600" cy="4830763"/>
          </a:xfrm>
        </p:spPr>
        <p:txBody>
          <a:bodyPr>
            <a:normAutofit lnSpcReduction="10000"/>
          </a:bodyPr>
          <a:lstStyle/>
          <a:p>
            <a:pPr>
              <a:buNone/>
            </a:pPr>
            <a:r>
              <a:rPr lang="en-US" dirty="0" smtClean="0"/>
              <a:t>Host the walk </a:t>
            </a:r>
          </a:p>
          <a:p>
            <a:r>
              <a:rPr lang="en-US" dirty="0" smtClean="0"/>
              <a:t>Include approximately 500 people.</a:t>
            </a:r>
          </a:p>
          <a:p>
            <a:r>
              <a:rPr lang="en-US" dirty="0" smtClean="0"/>
              <a:t>Provide educators and representatives.</a:t>
            </a:r>
          </a:p>
          <a:p>
            <a:r>
              <a:rPr lang="en-US" dirty="0" smtClean="0"/>
              <a:t>Establish knowledge of </a:t>
            </a:r>
            <a:r>
              <a:rPr lang="en-US" smtClean="0"/>
              <a:t>the disease.</a:t>
            </a:r>
            <a:endParaRPr lang="en-US"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482" name="Picture 2" descr="http://www.clker.com/cliparts/E/1/x/w/P/P/walking-man-black-hi.png"/>
          <p:cNvPicPr>
            <a:picLocks noChangeAspect="1" noChangeArrowheads="1"/>
          </p:cNvPicPr>
          <p:nvPr/>
        </p:nvPicPr>
        <p:blipFill>
          <a:blip r:embed="rId2" cstate="print"/>
          <a:srcRect/>
          <a:stretch>
            <a:fillRect/>
          </a:stretch>
        </p:blipFill>
        <p:spPr bwMode="auto">
          <a:xfrm>
            <a:off x="381000" y="457200"/>
            <a:ext cx="3371850" cy="5695950"/>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allpaperswide.com/download/aero_red-wallpaper-2560x1440.jpg"/>
          <p:cNvPicPr>
            <a:picLocks noChangeAspect="1" noChangeArrowheads="1"/>
          </p:cNvPicPr>
          <p:nvPr/>
        </p:nvPicPr>
        <p:blipFill>
          <a:blip r:embed="rId2" cstate="print"/>
          <a:srcRect/>
          <a:stretch>
            <a:fillRect/>
          </a:stretch>
        </p:blipFill>
        <p:spPr bwMode="auto">
          <a:xfrm>
            <a:off x="0" y="0"/>
            <a:ext cx="9144000" cy="70104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Outcome and Evaluation</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In order to evaluate the success of our project, we will use pamphlets that present the walkers’ progress through the course. Complete pamphlets will be exchanged for t-shirts and wristbands.</a:t>
            </a:r>
            <a:endParaRPr lang="en-US" dirty="0">
              <a:solidFill>
                <a:schemeClr val="bg1"/>
              </a:solidFill>
            </a:endParaRPr>
          </a:p>
        </p:txBody>
      </p:sp>
      <p:sp>
        <p:nvSpPr>
          <p:cNvPr id="5" name="Rectangle 4"/>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9460" name="Picture 4" descr="http://cache2.asset-cache.net/xc/88321087-hand-stamping-approved-also-available-in-color-thinkstock.jpg?v=1&amp;c=IWSAsset&amp;k=2&amp;d=49768722B86DC0FDE4901911ACB74C70C089A774EE74ECDBAF74D73B9EA6878BE30A760B0D811297"/>
          <p:cNvPicPr>
            <a:picLocks noChangeAspect="1" noChangeArrowheads="1"/>
          </p:cNvPicPr>
          <p:nvPr/>
        </p:nvPicPr>
        <p:blipFill>
          <a:blip r:embed="rId3" cstate="print">
            <a:lum bright="-30000"/>
          </a:blip>
          <a:srcRect/>
          <a:stretch>
            <a:fillRect/>
          </a:stretch>
        </p:blipFill>
        <p:spPr bwMode="auto">
          <a:xfrm>
            <a:off x="5029200" y="3733800"/>
            <a:ext cx="1772652" cy="1981199"/>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c06.deviantart.net/fs71/f/2010/080/5/c/red_abstract_1600x1200_by_kartine29.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Available Resources</a:t>
            </a:r>
            <a:endParaRPr lang="en-US" dirty="0">
              <a:solidFill>
                <a:schemeClr val="bg1"/>
              </a:solidFill>
            </a:endParaRPr>
          </a:p>
        </p:txBody>
      </p:sp>
      <p:sp>
        <p:nvSpPr>
          <p:cNvPr id="3" name="Content Placeholder 2"/>
          <p:cNvSpPr>
            <a:spLocks noGrp="1"/>
          </p:cNvSpPr>
          <p:nvPr>
            <p:ph idx="1"/>
          </p:nvPr>
        </p:nvSpPr>
        <p:spPr>
          <a:xfrm>
            <a:off x="457200" y="1600201"/>
            <a:ext cx="6324600" cy="2438400"/>
          </a:xfrm>
        </p:spPr>
        <p:txBody>
          <a:bodyPr/>
          <a:lstStyle/>
          <a:p>
            <a:pPr>
              <a:buFont typeface="Wingdings" pitchFamily="2" charset="2"/>
              <a:buChar char="Ø"/>
            </a:pPr>
            <a:r>
              <a:rPr lang="en-US" dirty="0" smtClean="0">
                <a:solidFill>
                  <a:schemeClr val="bg1"/>
                </a:solidFill>
              </a:rPr>
              <a:t>The city of Owensboro</a:t>
            </a:r>
          </a:p>
          <a:p>
            <a:pPr>
              <a:buFont typeface="Wingdings" pitchFamily="2" charset="2"/>
              <a:buChar char="Ø"/>
            </a:pPr>
            <a:r>
              <a:rPr lang="en-US" dirty="0" smtClean="0">
                <a:solidFill>
                  <a:schemeClr val="bg1"/>
                </a:solidFill>
              </a:rPr>
              <a:t>Businesses</a:t>
            </a:r>
          </a:p>
          <a:p>
            <a:pPr>
              <a:buFont typeface="Wingdings" pitchFamily="2" charset="2"/>
              <a:buChar char="Ø"/>
            </a:pPr>
            <a:r>
              <a:rPr lang="en-US" dirty="0" smtClean="0">
                <a:solidFill>
                  <a:schemeClr val="bg1"/>
                </a:solidFill>
              </a:rPr>
              <a:t>Grant money</a:t>
            </a:r>
          </a:p>
          <a:p>
            <a:pPr>
              <a:buFont typeface="Wingdings" pitchFamily="2" charset="2"/>
              <a:buChar char="Ø"/>
            </a:pPr>
            <a:r>
              <a:rPr lang="en-US" dirty="0" smtClean="0">
                <a:solidFill>
                  <a:schemeClr val="bg1"/>
                </a:solidFill>
              </a:rPr>
              <a:t>Students of Biomedical Sciences</a:t>
            </a:r>
            <a:endParaRPr lang="en-US" dirty="0">
              <a:solidFill>
                <a:schemeClr val="bg1"/>
              </a:solidFill>
            </a:endParaRPr>
          </a:p>
        </p:txBody>
      </p:sp>
      <p:sp>
        <p:nvSpPr>
          <p:cNvPr id="5" name="Rectangle 4"/>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4580" name="Picture 4" descr="http://cepedadeportfolio.pbworks.com/f/CLIPART_OF_16323_SM_2.jpg"/>
          <p:cNvPicPr>
            <a:picLocks noChangeAspect="1" noChangeArrowheads="1"/>
          </p:cNvPicPr>
          <p:nvPr/>
        </p:nvPicPr>
        <p:blipFill>
          <a:blip r:embed="rId3" cstate="print"/>
          <a:srcRect/>
          <a:stretch>
            <a:fillRect/>
          </a:stretch>
        </p:blipFill>
        <p:spPr bwMode="auto">
          <a:xfrm>
            <a:off x="6553200" y="1371600"/>
            <a:ext cx="2133600" cy="2133600"/>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267199"/>
          </a:xfrm>
        </p:spPr>
        <p:txBody>
          <a:bodyPr>
            <a:normAutofit/>
          </a:bodyPr>
          <a:lstStyle/>
          <a:p>
            <a:r>
              <a:rPr lang="en-US" sz="2000" b="1" dirty="0" smtClean="0"/>
              <a:t>Owensboro Medical Health System. (2013). Owensboro Medical Health System Needs Assessment. [18/1/2013]. Retrieved from http://www.omhs.org/community-wellness/health-needs-assessment/.</a:t>
            </a:r>
          </a:p>
          <a:p>
            <a:r>
              <a:rPr lang="en-US" sz="2000" b="1" dirty="0" smtClean="0"/>
              <a:t>The Weston A. Price Foundation. (2013). What Causes Heart Disease?. [18/1/2013]. Retrieved from http://www.westonaprice.org/cardiovascular-disease/what-causes-heart-disease.</a:t>
            </a:r>
          </a:p>
          <a:p>
            <a:r>
              <a:rPr lang="en-US" sz="2000" b="1" dirty="0" smtClean="0"/>
              <a:t>WebMD. (2013). Heart Disease Health Center. [18/1/2013]. Retrieved from http://www.webmd.com/heart-disease/default.htm.</a:t>
            </a:r>
          </a:p>
          <a:p>
            <a:r>
              <a:rPr lang="en-US" sz="2000" b="1" dirty="0" smtClean="0"/>
              <a:t>Wrist-Band. (2013). Custom Silicone Bracelets. [18/1/2013]. Retrieved from http://www.wrist-band.com/?gclid=CMPPg5T88LQCFQ45nAod6EsA3g.</a:t>
            </a:r>
          </a:p>
          <a:p>
            <a:pPr>
              <a:buNone/>
            </a:pPr>
            <a:endParaRPr lang="en-US" sz="2000" b="1" dirty="0" smtClean="0"/>
          </a:p>
          <a:p>
            <a:endParaRPr lang="en-US" sz="2000" b="1" dirty="0" smtClean="0"/>
          </a:p>
          <a:p>
            <a:endParaRPr lang="en-US" sz="2000"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Proposal Questions?</a:t>
            </a:r>
            <a:endParaRPr lang="en-US"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5602" name="Picture 2" descr="http://www.clker.com/cliparts/i/X/D/N/j/p/icon-with-question-mark-hi.png"/>
          <p:cNvPicPr>
            <a:picLocks noChangeAspect="1" noChangeArrowheads="1"/>
          </p:cNvPicPr>
          <p:nvPr/>
        </p:nvPicPr>
        <p:blipFill>
          <a:blip r:embed="rId2" cstate="print"/>
          <a:srcRect/>
          <a:stretch>
            <a:fillRect/>
          </a:stretch>
        </p:blipFill>
        <p:spPr bwMode="auto">
          <a:xfrm>
            <a:off x="3352800" y="2895600"/>
            <a:ext cx="2000251" cy="2000251"/>
          </a:xfrm>
          <a:prstGeom prst="rect">
            <a:avLst/>
          </a:prstGeom>
          <a:noFill/>
        </p:spPr>
      </p:pic>
      <p:pic>
        <p:nvPicPr>
          <p:cNvPr id="25604" name="Picture 4" descr="http://www.clker.com/cliparts/i/X/D/N/j/p/icon-with-question-mark-hi.png"/>
          <p:cNvPicPr>
            <a:picLocks noChangeAspect="1" noChangeArrowheads="1"/>
          </p:cNvPicPr>
          <p:nvPr/>
        </p:nvPicPr>
        <p:blipFill>
          <a:blip r:embed="rId3" cstate="print"/>
          <a:srcRect/>
          <a:stretch>
            <a:fillRect/>
          </a:stretch>
        </p:blipFill>
        <p:spPr bwMode="auto">
          <a:xfrm>
            <a:off x="2438400" y="1600200"/>
            <a:ext cx="1295400" cy="1295400"/>
          </a:xfrm>
          <a:prstGeom prst="rect">
            <a:avLst/>
          </a:prstGeom>
          <a:noFill/>
        </p:spPr>
      </p:pic>
      <p:pic>
        <p:nvPicPr>
          <p:cNvPr id="25606" name="Picture 6" descr="http://www.clker.com/cliparts/i/X/D/N/j/p/icon-with-question-mark-hi.png"/>
          <p:cNvPicPr>
            <a:picLocks noChangeAspect="1" noChangeArrowheads="1"/>
          </p:cNvPicPr>
          <p:nvPr/>
        </p:nvPicPr>
        <p:blipFill>
          <a:blip r:embed="rId2" cstate="print"/>
          <a:srcRect/>
          <a:stretch>
            <a:fillRect/>
          </a:stretch>
        </p:blipFill>
        <p:spPr bwMode="auto">
          <a:xfrm>
            <a:off x="228600" y="3714749"/>
            <a:ext cx="3143250" cy="3143251"/>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libu-rum.com/Templates/Images/Malibu_RED_bg_16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cs typeface="Andalus" pitchFamily="18" charset="-78"/>
              </a:rPr>
              <a:t>Purpose</a:t>
            </a:r>
            <a:endParaRPr lang="en-US" dirty="0">
              <a:solidFill>
                <a:schemeClr val="bg1"/>
              </a:solidFill>
              <a:cs typeface="Andalus" pitchFamily="18" charset="-78"/>
            </a:endParaRPr>
          </a:p>
        </p:txBody>
      </p:sp>
      <p:sp>
        <p:nvSpPr>
          <p:cNvPr id="3" name="Content Placeholder 2"/>
          <p:cNvSpPr>
            <a:spLocks noGrp="1"/>
          </p:cNvSpPr>
          <p:nvPr>
            <p:ph idx="1"/>
          </p:nvPr>
        </p:nvSpPr>
        <p:spPr>
          <a:xfrm>
            <a:off x="457200" y="1600200"/>
            <a:ext cx="4572000" cy="4952999"/>
          </a:xfrm>
        </p:spPr>
        <p:txBody>
          <a:bodyPr>
            <a:normAutofit lnSpcReduction="10000"/>
          </a:bodyPr>
          <a:lstStyle/>
          <a:p>
            <a:pPr>
              <a:buNone/>
            </a:pPr>
            <a:r>
              <a:rPr lang="en-US" dirty="0" smtClean="0">
                <a:solidFill>
                  <a:schemeClr val="bg1"/>
                </a:solidFill>
                <a:cs typeface="Andalus" pitchFamily="18" charset="-78"/>
              </a:rPr>
              <a:t>In order to prevent heart disease, steps must be taken to spread awareness of the disease. Step Up The Beat will provide an opportunity to inform the public of the causes and prevention of heart disease.</a:t>
            </a:r>
            <a:endParaRPr lang="en-US" dirty="0">
              <a:solidFill>
                <a:schemeClr val="bg1"/>
              </a:solidFill>
              <a:cs typeface="Andalus" pitchFamily="18" charset="-78"/>
            </a:endParaRPr>
          </a:p>
        </p:txBody>
      </p:sp>
      <p:pic>
        <p:nvPicPr>
          <p:cNvPr id="4100" name="Picture 4" descr="http://1.bp.blogspot.com/-OciQrdswTbo/UGxosKBn1SI/AAAAAAAAbak/aUWHswGyxls/s1600/red-ribbon.png"/>
          <p:cNvPicPr>
            <a:picLocks noChangeAspect="1" noChangeArrowheads="1"/>
          </p:cNvPicPr>
          <p:nvPr/>
        </p:nvPicPr>
        <p:blipFill>
          <a:blip r:embed="rId3" cstate="print">
            <a:lum contrast="40000"/>
          </a:blip>
          <a:srcRect/>
          <a:stretch>
            <a:fillRect/>
          </a:stretch>
        </p:blipFill>
        <p:spPr bwMode="auto">
          <a:xfrm>
            <a:off x="4876800" y="1152524"/>
            <a:ext cx="3819525" cy="5705476"/>
          </a:xfrm>
          <a:prstGeom prst="rect">
            <a:avLst/>
          </a:prstGeom>
          <a:ln>
            <a:noFill/>
          </a:ln>
          <a:effectLst>
            <a:softEdge rad="112500"/>
          </a:effectLst>
        </p:spPr>
      </p:pic>
      <p:sp>
        <p:nvSpPr>
          <p:cNvPr id="6" name="Rectangle 5"/>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hotosinbox.com/download/red-abstrac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Evidence of the Problem</a:t>
            </a:r>
            <a:endParaRPr lang="en-US" dirty="0">
              <a:solidFill>
                <a:schemeClr val="bg1"/>
              </a:solidFill>
            </a:endParaRPr>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r>
              <a:rPr lang="en-US" dirty="0" smtClean="0">
                <a:solidFill>
                  <a:schemeClr val="bg1"/>
                </a:solidFill>
              </a:rPr>
              <a:t>Obesity is a proven cause of heart disease (Fallon &amp; </a:t>
            </a:r>
            <a:r>
              <a:rPr lang="en-US" dirty="0" err="1" smtClean="0">
                <a:solidFill>
                  <a:schemeClr val="bg1"/>
                </a:solidFill>
              </a:rPr>
              <a:t>Enig</a:t>
            </a:r>
            <a:r>
              <a:rPr lang="en-US" dirty="0" smtClean="0">
                <a:solidFill>
                  <a:schemeClr val="bg1"/>
                </a:solidFill>
              </a:rPr>
              <a:t>, 2013)</a:t>
            </a:r>
          </a:p>
          <a:p>
            <a:pPr lvl="1"/>
            <a:r>
              <a:rPr lang="en-US" dirty="0" smtClean="0">
                <a:solidFill>
                  <a:schemeClr val="bg1"/>
                </a:solidFill>
              </a:rPr>
              <a:t>In Owensboro: 64.7% of adults are obese or overweight (OMHS, 2010)</a:t>
            </a:r>
          </a:p>
          <a:p>
            <a:pPr lvl="1"/>
            <a:r>
              <a:rPr lang="en-US" dirty="0" smtClean="0">
                <a:solidFill>
                  <a:schemeClr val="bg1"/>
                </a:solidFill>
              </a:rPr>
              <a:t>Nationally: Averages are approximately 62.1% (WebMD, 2010).</a:t>
            </a:r>
          </a:p>
          <a:p>
            <a:r>
              <a:rPr lang="en-US" dirty="0" smtClean="0">
                <a:solidFill>
                  <a:schemeClr val="bg1"/>
                </a:solidFill>
              </a:rPr>
              <a:t>Smoking is a risk factor to heart disease because it decreases the amount of oxygen in the heart (Fallon &amp; </a:t>
            </a:r>
            <a:r>
              <a:rPr lang="en-US" dirty="0" err="1" smtClean="0">
                <a:solidFill>
                  <a:schemeClr val="bg1"/>
                </a:solidFill>
              </a:rPr>
              <a:t>Enig</a:t>
            </a:r>
            <a:r>
              <a:rPr lang="en-US" dirty="0" smtClean="0">
                <a:solidFill>
                  <a:schemeClr val="bg1"/>
                </a:solidFill>
              </a:rPr>
              <a:t>, 2013)</a:t>
            </a:r>
          </a:p>
          <a:p>
            <a:pPr lvl="1"/>
            <a:r>
              <a:rPr lang="en-US" dirty="0" smtClean="0">
                <a:solidFill>
                  <a:schemeClr val="bg1"/>
                </a:solidFill>
              </a:rPr>
              <a:t>In Owensboro: 24% of adults smoke </a:t>
            </a:r>
          </a:p>
          <a:p>
            <a:pPr lvl="1"/>
            <a:r>
              <a:rPr lang="en-US" dirty="0" smtClean="0">
                <a:solidFill>
                  <a:schemeClr val="bg1"/>
                </a:solidFill>
              </a:rPr>
              <a:t>Nationally: 18% of Americans smoke</a:t>
            </a:r>
            <a:endParaRPr lang="en-US" dirty="0">
              <a:solidFill>
                <a:schemeClr val="bg1"/>
              </a:solidFill>
            </a:endParaRPr>
          </a:p>
        </p:txBody>
      </p:sp>
      <p:sp>
        <p:nvSpPr>
          <p:cNvPr id="5" name="Rectangle 4"/>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thumb/f/fd/Color_icon_red.svg/220px-Color_icon_red.sv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Need</a:t>
            </a:r>
            <a:endParaRPr lang="en-US" dirty="0">
              <a:solidFill>
                <a:schemeClr val="bg1"/>
              </a:solidFill>
            </a:endParaRPr>
          </a:p>
        </p:txBody>
      </p:sp>
      <p:sp>
        <p:nvSpPr>
          <p:cNvPr id="3" name="Content Placeholder 2"/>
          <p:cNvSpPr>
            <a:spLocks noGrp="1"/>
          </p:cNvSpPr>
          <p:nvPr>
            <p:ph idx="1"/>
          </p:nvPr>
        </p:nvSpPr>
        <p:spPr>
          <a:xfrm>
            <a:off x="457200" y="1295400"/>
            <a:ext cx="4114800" cy="5334000"/>
          </a:xfrm>
        </p:spPr>
        <p:txBody>
          <a:bodyPr>
            <a:normAutofit/>
          </a:bodyPr>
          <a:lstStyle/>
          <a:p>
            <a:pPr>
              <a:buNone/>
            </a:pPr>
            <a:r>
              <a:rPr lang="en-US" dirty="0"/>
              <a:t>	</a:t>
            </a:r>
            <a:r>
              <a:rPr lang="en-US" dirty="0" smtClean="0">
                <a:solidFill>
                  <a:schemeClr val="bg1"/>
                </a:solidFill>
              </a:rPr>
              <a:t>After completing Step Up The Beat, people will know how to prevent heart disease and change their lifestyle to prevent and decrease heart disease in Owensboro.</a:t>
            </a:r>
            <a:endParaRPr lang="en-US" dirty="0">
              <a:solidFill>
                <a:schemeClr val="bg1"/>
              </a:solidFill>
            </a:endParaRPr>
          </a:p>
        </p:txBody>
      </p:sp>
      <p:sp>
        <p:nvSpPr>
          <p:cNvPr id="6" name="Rectangle 5"/>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6388" name="Picture 4" descr="Light Bulb Clip Art"/>
          <p:cNvPicPr>
            <a:picLocks noChangeAspect="1" noChangeArrowheads="1"/>
          </p:cNvPicPr>
          <p:nvPr/>
        </p:nvPicPr>
        <p:blipFill>
          <a:blip r:embed="rId3" cstate="print"/>
          <a:srcRect/>
          <a:stretch>
            <a:fillRect/>
          </a:stretch>
        </p:blipFill>
        <p:spPr bwMode="auto">
          <a:xfrm>
            <a:off x="118352888" y="-26052463"/>
            <a:ext cx="2828925" cy="2838450"/>
          </a:xfrm>
          <a:prstGeom prst="rect">
            <a:avLst/>
          </a:prstGeom>
          <a:noFill/>
        </p:spPr>
      </p:pic>
      <p:pic>
        <p:nvPicPr>
          <p:cNvPr id="16390" name="Picture 6" descr="http://t2.gstatic.com/images?q=tbn:ANd9GcQzwmZyc-yBjKlQTTg1RztuAJxTBnt6_bO3on6nd_Ntd2LKOXLi:www.clker.com/cliparts/E/e/G/3/m/V/idea-light-bulb-md.png"/>
          <p:cNvPicPr>
            <a:picLocks noChangeAspect="1" noChangeArrowheads="1"/>
          </p:cNvPicPr>
          <p:nvPr/>
        </p:nvPicPr>
        <p:blipFill>
          <a:blip r:embed="rId4" cstate="print"/>
          <a:srcRect/>
          <a:stretch>
            <a:fillRect/>
          </a:stretch>
        </p:blipFill>
        <p:spPr bwMode="auto">
          <a:xfrm>
            <a:off x="5562600" y="2514600"/>
            <a:ext cx="2124075" cy="215265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windows7desktopwallpapers.com/wallpapers/1920x1200/red-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Proposed Solution</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 walk to instruct the public on heart disease and its prevention. </a:t>
            </a:r>
          </a:p>
          <a:p>
            <a:pPr>
              <a:buFont typeface="Wingdings" pitchFamily="2" charset="2"/>
              <a:buChar char="Ø"/>
            </a:pPr>
            <a:endParaRPr lang="en-US" dirty="0">
              <a:solidFill>
                <a:schemeClr val="bg1"/>
              </a:solidFill>
            </a:endParaRPr>
          </a:p>
        </p:txBody>
      </p:sp>
      <p:sp>
        <p:nvSpPr>
          <p:cNvPr id="5" name="Rectangle 4"/>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4" descr="http://cpcs.k12.ny.us/wpm/cpcs/wp-content/blogs.dir/16/files/spring-2008/walk.jpg"/>
          <p:cNvPicPr>
            <a:picLocks noChangeAspect="1" noChangeArrowheads="1"/>
          </p:cNvPicPr>
          <p:nvPr/>
        </p:nvPicPr>
        <p:blipFill>
          <a:blip r:embed="rId3" cstate="print"/>
          <a:srcRect/>
          <a:stretch>
            <a:fillRect/>
          </a:stretch>
        </p:blipFill>
        <p:spPr bwMode="auto">
          <a:xfrm>
            <a:off x="4114800" y="2514600"/>
            <a:ext cx="4343400" cy="325755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pa-garching.mpg.de/galform/cr/CR_LCDM_dump40_1500_170000_12000_100_red.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Our Goal</a:t>
            </a:r>
            <a:endParaRPr lang="en-US" dirty="0">
              <a:solidFill>
                <a:schemeClr val="bg1"/>
              </a:solidFill>
            </a:endParaRPr>
          </a:p>
        </p:txBody>
      </p:sp>
      <p:sp>
        <p:nvSpPr>
          <p:cNvPr id="3" name="Content Placeholder 2"/>
          <p:cNvSpPr>
            <a:spLocks noGrp="1"/>
          </p:cNvSpPr>
          <p:nvPr>
            <p:ph idx="1"/>
          </p:nvPr>
        </p:nvSpPr>
        <p:spPr>
          <a:xfrm>
            <a:off x="457200" y="1600201"/>
            <a:ext cx="8229600" cy="2057400"/>
          </a:xfrm>
        </p:spPr>
        <p:txBody>
          <a:bodyPr/>
          <a:lstStyle/>
          <a:p>
            <a:pPr>
              <a:buNone/>
            </a:pPr>
            <a:r>
              <a:rPr lang="en-US" dirty="0" smtClean="0">
                <a:solidFill>
                  <a:schemeClr val="bg1"/>
                </a:solidFill>
              </a:rPr>
              <a:t>The goal of Step Up The Beat is to educate at least 500 people on the causes and prevention of heart disease as they walk through a group of educational stands.   </a:t>
            </a:r>
            <a:endParaRPr lang="en-US" dirty="0">
              <a:solidFill>
                <a:schemeClr val="bg1"/>
              </a:solidFill>
            </a:endParaRPr>
          </a:p>
        </p:txBody>
      </p:sp>
      <p:sp>
        <p:nvSpPr>
          <p:cNvPr id="5" name="Rectangle 4"/>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Rectangle 10"/>
          <p:cNvSpPr/>
          <p:nvPr/>
        </p:nvSpPr>
        <p:spPr>
          <a:xfrm>
            <a:off x="0" y="4572000"/>
            <a:ext cx="91440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p:nvSpPr>
        <p:spPr>
          <a:xfrm>
            <a:off x="0" y="4876800"/>
            <a:ext cx="9144000" cy="152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kimscrane.com/images/AC11Y4-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a:xfrm>
            <a:off x="457200" y="1600201"/>
            <a:ext cx="8229600" cy="2438400"/>
          </a:xfrm>
        </p:spPr>
        <p:txBody>
          <a:bodyPr/>
          <a:lstStyle/>
          <a:p>
            <a:pPr>
              <a:buNone/>
            </a:pPr>
            <a:r>
              <a:rPr lang="en-US" dirty="0" smtClean="0"/>
              <a:t>With money from the Community Benefit Grant, our group plans to host a walk to educate at least 500 people on the prevention and treatment of heart disease.</a:t>
            </a:r>
            <a:endParaRPr lang="en-US"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3554" name="Picture 2" descr="http://www.freestockphotos.biz/pictures/15/15961/Illustration+of+dollar+signs.png"/>
          <p:cNvPicPr>
            <a:picLocks noChangeAspect="1" noChangeArrowheads="1"/>
          </p:cNvPicPr>
          <p:nvPr/>
        </p:nvPicPr>
        <p:blipFill>
          <a:blip r:embed="rId3" cstate="print"/>
          <a:srcRect/>
          <a:stretch>
            <a:fillRect/>
          </a:stretch>
        </p:blipFill>
        <p:spPr bwMode="auto">
          <a:xfrm>
            <a:off x="457200" y="3276600"/>
            <a:ext cx="3810000" cy="3810000"/>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1</a:t>
            </a:r>
            <a:endParaRPr lang="en-US" dirty="0"/>
          </a:p>
        </p:txBody>
      </p:sp>
      <p:sp>
        <p:nvSpPr>
          <p:cNvPr id="3" name="Content Placeholder 2"/>
          <p:cNvSpPr>
            <a:spLocks noGrp="1"/>
          </p:cNvSpPr>
          <p:nvPr>
            <p:ph idx="1"/>
          </p:nvPr>
        </p:nvSpPr>
        <p:spPr>
          <a:xfrm>
            <a:off x="457200" y="1600200"/>
            <a:ext cx="3124200" cy="5029200"/>
          </a:xfrm>
        </p:spPr>
        <p:txBody>
          <a:bodyPr>
            <a:normAutofit lnSpcReduction="10000"/>
          </a:bodyPr>
          <a:lstStyle/>
          <a:p>
            <a:pPr>
              <a:buNone/>
            </a:pPr>
            <a:r>
              <a:rPr lang="en-US" dirty="0" smtClean="0"/>
              <a:t>City Officials</a:t>
            </a:r>
          </a:p>
          <a:p>
            <a:r>
              <a:rPr lang="en-US" dirty="0" smtClean="0"/>
              <a:t>Approve of use of public streets to be blocked off for the walk.</a:t>
            </a:r>
          </a:p>
          <a:p>
            <a:r>
              <a:rPr lang="en-US" dirty="0" smtClean="0"/>
              <a:t>Lead the route and keep participants safe.</a:t>
            </a:r>
            <a:endParaRPr lang="en-US"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2530" name="Picture 2" descr="http://www.ivygateblog.com/wp-content/uploads/2007/07/police19.gif"/>
          <p:cNvPicPr>
            <a:picLocks noChangeAspect="1" noChangeArrowheads="1"/>
          </p:cNvPicPr>
          <p:nvPr/>
        </p:nvPicPr>
        <p:blipFill>
          <a:blip r:embed="rId2" cstate="print"/>
          <a:srcRect/>
          <a:stretch>
            <a:fillRect/>
          </a:stretch>
        </p:blipFill>
        <p:spPr bwMode="auto">
          <a:xfrm>
            <a:off x="4705350" y="1162050"/>
            <a:ext cx="4438650" cy="569595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2</a:t>
            </a:r>
            <a:endParaRPr lang="en-US" dirty="0"/>
          </a:p>
        </p:txBody>
      </p:sp>
      <p:sp>
        <p:nvSpPr>
          <p:cNvPr id="3" name="Content Placeholder 2"/>
          <p:cNvSpPr>
            <a:spLocks noGrp="1"/>
          </p:cNvSpPr>
          <p:nvPr>
            <p:ph idx="1"/>
          </p:nvPr>
        </p:nvSpPr>
        <p:spPr>
          <a:xfrm>
            <a:off x="457200" y="1600200"/>
            <a:ext cx="3124200" cy="4525963"/>
          </a:xfrm>
        </p:spPr>
        <p:txBody>
          <a:bodyPr>
            <a:normAutofit fontScale="85000" lnSpcReduction="10000"/>
          </a:bodyPr>
          <a:lstStyle/>
          <a:p>
            <a:pPr>
              <a:buNone/>
            </a:pPr>
            <a:r>
              <a:rPr lang="en-US" dirty="0" smtClean="0"/>
              <a:t>Businesses</a:t>
            </a:r>
          </a:p>
          <a:p>
            <a:r>
              <a:rPr lang="en-US" dirty="0" smtClean="0"/>
              <a:t> </a:t>
            </a:r>
            <a:r>
              <a:rPr lang="en-US" dirty="0"/>
              <a:t>M</a:t>
            </a:r>
            <a:r>
              <a:rPr lang="en-US" dirty="0" smtClean="0"/>
              <a:t>ust support the walk in order to spread awareness of the event through town by handing out flyers and pamphlets.</a:t>
            </a:r>
          </a:p>
          <a:p>
            <a:r>
              <a:rPr lang="en-US" dirty="0" smtClean="0"/>
              <a:t>Could donate funds or supplies to the event.</a:t>
            </a:r>
            <a:endParaRPr lang="en-US" dirty="0"/>
          </a:p>
        </p:txBody>
      </p:sp>
      <p:sp>
        <p:nvSpPr>
          <p:cNvPr id="4" name="Rectangle 3"/>
          <p:cNvSpPr/>
          <p:nvPr/>
        </p:nvSpPr>
        <p:spPr>
          <a:xfrm>
            <a:off x="7311575" y="6488668"/>
            <a:ext cx="1832425" cy="369332"/>
          </a:xfrm>
          <a:prstGeom prst="rect">
            <a:avLst/>
          </a:prstGeom>
        </p:spPr>
        <p:txBody>
          <a:bodyPr wrap="none">
            <a:sp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Step Up The Beat</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1506" name="Picture 2" descr="http://bestclipartblog.com/clipart-pics/business-clip-art-4.jpg"/>
          <p:cNvPicPr>
            <a:picLocks noChangeAspect="1" noChangeArrowheads="1"/>
          </p:cNvPicPr>
          <p:nvPr/>
        </p:nvPicPr>
        <p:blipFill>
          <a:blip r:embed="rId2" cstate="print"/>
          <a:srcRect r="1322" b="29515"/>
          <a:stretch>
            <a:fillRect/>
          </a:stretch>
        </p:blipFill>
        <p:spPr bwMode="auto">
          <a:xfrm>
            <a:off x="4419600" y="2362200"/>
            <a:ext cx="4267200" cy="3048000"/>
          </a:xfrm>
          <a:prstGeom prst="ellipse">
            <a:avLst/>
          </a:prstGeom>
          <a:noFill/>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7767</TotalTime>
  <Words>492</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Step Up The Beat</vt:lpstr>
      <vt:lpstr>Purpose</vt:lpstr>
      <vt:lpstr>Evidence of the Problem</vt:lpstr>
      <vt:lpstr>The Need</vt:lpstr>
      <vt:lpstr>The Proposed Solution</vt:lpstr>
      <vt:lpstr>Our Goal</vt:lpstr>
      <vt:lpstr>Project Summary</vt:lpstr>
      <vt:lpstr>Objective 1</vt:lpstr>
      <vt:lpstr>Objective 2</vt:lpstr>
      <vt:lpstr>Objective 3</vt:lpstr>
      <vt:lpstr>Outcome and Evaluation</vt:lpstr>
      <vt:lpstr>Available Resources</vt:lpstr>
      <vt:lpstr>References</vt:lpstr>
      <vt:lpstr>Grant Proposal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The Beat</dc:title>
  <dc:creator>User</dc:creator>
  <cp:lastModifiedBy>AC111</cp:lastModifiedBy>
  <cp:revision>48</cp:revision>
  <dcterms:created xsi:type="dcterms:W3CDTF">2013-01-12T18:39:45Z</dcterms:created>
  <dcterms:modified xsi:type="dcterms:W3CDTF">2013-01-18T13:32:16Z</dcterms:modified>
</cp:coreProperties>
</file>